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0"/>
  </p:notesMasterIdLst>
  <p:sldIdLst>
    <p:sldId id="256" r:id="rId3"/>
    <p:sldId id="260" r:id="rId4"/>
    <p:sldId id="278" r:id="rId5"/>
    <p:sldId id="279" r:id="rId6"/>
    <p:sldId id="280" r:id="rId7"/>
    <p:sldId id="406" r:id="rId8"/>
    <p:sldId id="398" r:id="rId9"/>
    <p:sldId id="400" r:id="rId10"/>
    <p:sldId id="281" r:id="rId11"/>
    <p:sldId id="282" r:id="rId12"/>
    <p:sldId id="300" r:id="rId13"/>
    <p:sldId id="401" r:id="rId14"/>
    <p:sldId id="407" r:id="rId15"/>
    <p:sldId id="301" r:id="rId16"/>
    <p:sldId id="402" r:id="rId17"/>
    <p:sldId id="298" r:id="rId18"/>
    <p:sldId id="302" r:id="rId19"/>
    <p:sldId id="304" r:id="rId20"/>
    <p:sldId id="403" r:id="rId21"/>
    <p:sldId id="389" r:id="rId22"/>
    <p:sldId id="303" r:id="rId23"/>
    <p:sldId id="405" r:id="rId24"/>
    <p:sldId id="399" r:id="rId25"/>
    <p:sldId id="310" r:id="rId26"/>
    <p:sldId id="311" r:id="rId27"/>
    <p:sldId id="277" r:id="rId28"/>
    <p:sldId id="262" r:id="rId29"/>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597"/>
    <a:srgbClr val="577AB9"/>
    <a:srgbClr val="FFFFFF"/>
    <a:srgbClr val="FFF6D9"/>
    <a:srgbClr val="FF6600"/>
    <a:srgbClr val="F5F5F5"/>
    <a:srgbClr val="F8F8F8"/>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66" autoAdjust="0"/>
    <p:restoredTop sz="94796" autoAdjust="0"/>
  </p:normalViewPr>
  <p:slideViewPr>
    <p:cSldViewPr snapToGrid="0" showGuides="1">
      <p:cViewPr varScale="1">
        <p:scale>
          <a:sx n="67" d="100"/>
          <a:sy n="67" d="100"/>
        </p:scale>
        <p:origin x="492" y="5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0600C8-6791-4DCF-84EE-A9E36828DBDE}"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EEB20E98-3AE6-4081-A045-A1936F5C5AB5}">
      <dgm:prSet phldrT="[Text]" custT="1"/>
      <dgm:spPr/>
      <dgm:t>
        <a:bodyPr/>
        <a:lstStyle/>
        <a:p>
          <a:pPr>
            <a:lnSpc>
              <a:spcPct val="100000"/>
            </a:lnSpc>
            <a:buFont typeface="Arial" panose="020B0604020202020204" pitchFamily="34" charset="0"/>
            <a:buNone/>
          </a:pPr>
          <a:r>
            <a:rPr lang="en-US" sz="1400" dirty="0"/>
            <a:t>- </a:t>
          </a:r>
          <a:r>
            <a:rPr lang="en-US" sz="1200" dirty="0"/>
            <a:t>Think about differentiated  services</a:t>
          </a:r>
        </a:p>
        <a:p>
          <a:pPr>
            <a:lnSpc>
              <a:spcPct val="100000"/>
            </a:lnSpc>
            <a:buFont typeface="Arial" panose="020B0604020202020204" pitchFamily="34" charset="0"/>
            <a:buNone/>
          </a:pPr>
          <a:r>
            <a:rPr lang="en-US" sz="1200" dirty="0"/>
            <a:t>- Plan out how to monetize </a:t>
          </a:r>
          <a:r>
            <a:rPr lang="en-US" sz="1200" dirty="0" err="1"/>
            <a:t>NaaS</a:t>
          </a:r>
          <a:endParaRPr lang="en-US" sz="1200" dirty="0"/>
        </a:p>
        <a:p>
          <a:pPr>
            <a:lnSpc>
              <a:spcPct val="100000"/>
            </a:lnSpc>
            <a:buFont typeface="Arial" panose="020B0604020202020204" pitchFamily="34" charset="0"/>
            <a:buNone/>
          </a:pPr>
          <a:r>
            <a:rPr lang="en-US" sz="1200" dirty="0"/>
            <a:t>- Embrace abstraction and open APIs</a:t>
          </a:r>
        </a:p>
        <a:p>
          <a:pPr>
            <a:lnSpc>
              <a:spcPct val="100000"/>
            </a:lnSpc>
            <a:buFont typeface="Arial" panose="020B0604020202020204" pitchFamily="34" charset="0"/>
            <a:buNone/>
          </a:pPr>
          <a:r>
            <a:rPr lang="en-US" sz="1200" dirty="0"/>
            <a:t>- Partner with customers and suppliers</a:t>
          </a:r>
        </a:p>
      </dgm:t>
    </dgm:pt>
    <dgm:pt modelId="{21EF7934-A4DD-4894-9668-B47BE4E7501E}" type="parTrans" cxnId="{6DC8CE37-0055-46D6-8679-4E9D5A2E94F6}">
      <dgm:prSet/>
      <dgm:spPr/>
      <dgm:t>
        <a:bodyPr/>
        <a:lstStyle/>
        <a:p>
          <a:endParaRPr lang="en-US"/>
        </a:p>
      </dgm:t>
    </dgm:pt>
    <dgm:pt modelId="{D7E9CC9D-7F47-4506-8514-3BAF867557DB}" type="sibTrans" cxnId="{6DC8CE37-0055-46D6-8679-4E9D5A2E94F6}">
      <dgm:prSet/>
      <dgm:spPr/>
      <dgm:t>
        <a:bodyPr/>
        <a:lstStyle/>
        <a:p>
          <a:endParaRPr lang="en-US"/>
        </a:p>
      </dgm:t>
    </dgm:pt>
    <dgm:pt modelId="{27F9A90F-9A98-40B0-AE4E-8267368EA95D}">
      <dgm:prSet phldrT="[Text]" custT="1"/>
      <dgm:spPr/>
      <dgm:t>
        <a:bodyPr/>
        <a:lstStyle/>
        <a:p>
          <a:pPr>
            <a:lnSpc>
              <a:spcPct val="100000"/>
            </a:lnSpc>
          </a:pPr>
          <a:r>
            <a:rPr lang="en-US" sz="1200" dirty="0"/>
            <a:t>- Re-image OSS/BSS to take advantage of flexibility, programmability and user control provided by </a:t>
          </a:r>
          <a:r>
            <a:rPr lang="en-US" sz="1200" dirty="0" err="1"/>
            <a:t>NaaS</a:t>
          </a:r>
          <a:endParaRPr lang="en-US" sz="1200" dirty="0"/>
        </a:p>
        <a:p>
          <a:pPr>
            <a:lnSpc>
              <a:spcPct val="100000"/>
            </a:lnSpc>
          </a:pPr>
          <a:r>
            <a:rPr lang="en-US" sz="1200" dirty="0"/>
            <a:t>- Work with Network Vendors to Implement open APIs</a:t>
          </a:r>
        </a:p>
        <a:p>
          <a:pPr>
            <a:lnSpc>
              <a:spcPct val="100000"/>
            </a:lnSpc>
          </a:pPr>
          <a:r>
            <a:rPr lang="en-US" sz="1200" dirty="0"/>
            <a:t>- Internal Usage of </a:t>
          </a:r>
          <a:r>
            <a:rPr lang="en-US" sz="1200" dirty="0" err="1"/>
            <a:t>NaaS</a:t>
          </a:r>
          <a:endParaRPr lang="en-US" sz="1200" dirty="0"/>
        </a:p>
      </dgm:t>
    </dgm:pt>
    <dgm:pt modelId="{1B09CB7D-B032-49D9-8449-720339BFAB4C}" type="parTrans" cxnId="{E51FDA17-9C3E-40D9-AC80-EFA66C9F56E7}">
      <dgm:prSet/>
      <dgm:spPr/>
      <dgm:t>
        <a:bodyPr/>
        <a:lstStyle/>
        <a:p>
          <a:endParaRPr lang="en-US"/>
        </a:p>
      </dgm:t>
    </dgm:pt>
    <dgm:pt modelId="{01D5B9FD-E209-41E9-AE5F-ED812E690ACE}" type="sibTrans" cxnId="{E51FDA17-9C3E-40D9-AC80-EFA66C9F56E7}">
      <dgm:prSet/>
      <dgm:spPr/>
      <dgm:t>
        <a:bodyPr/>
        <a:lstStyle/>
        <a:p>
          <a:endParaRPr lang="en-US"/>
        </a:p>
      </dgm:t>
    </dgm:pt>
    <dgm:pt modelId="{E4DEA5A0-4986-4324-8038-0A6F56C9C79A}">
      <dgm:prSet phldrT="[Text]" custT="1"/>
      <dgm:spPr/>
      <dgm:t>
        <a:bodyPr/>
        <a:lstStyle/>
        <a:p>
          <a:pPr>
            <a:lnSpc>
              <a:spcPct val="100000"/>
            </a:lnSpc>
          </a:pPr>
          <a:r>
            <a:rPr lang="en-US" sz="1200" dirty="0"/>
            <a:t>- Product innovation though gained agility</a:t>
          </a:r>
        </a:p>
        <a:p>
          <a:pPr>
            <a:lnSpc>
              <a:spcPct val="100000"/>
            </a:lnSpc>
          </a:pPr>
          <a:r>
            <a:rPr lang="en-US" sz="1200" dirty="0"/>
            <a:t>- Automation of </a:t>
          </a:r>
          <a:r>
            <a:rPr lang="en-US" sz="1200" dirty="0" err="1"/>
            <a:t>NaaS</a:t>
          </a:r>
          <a:endParaRPr lang="en-US" sz="1200" dirty="0"/>
        </a:p>
        <a:p>
          <a:pPr>
            <a:lnSpc>
              <a:spcPct val="100000"/>
            </a:lnSpc>
          </a:pPr>
          <a:r>
            <a:rPr lang="en-US" sz="1200" dirty="0"/>
            <a:t>- Open </a:t>
          </a:r>
          <a:r>
            <a:rPr lang="en-US" sz="1200" dirty="0" err="1"/>
            <a:t>NaaS</a:t>
          </a:r>
          <a:r>
            <a:rPr lang="en-US" sz="1200" dirty="0"/>
            <a:t> to partners</a:t>
          </a:r>
        </a:p>
        <a:p>
          <a:pPr>
            <a:lnSpc>
              <a:spcPct val="100000"/>
            </a:lnSpc>
          </a:pPr>
          <a:r>
            <a:rPr lang="en-US" sz="1200" dirty="0"/>
            <a:t>- Monetize </a:t>
          </a:r>
          <a:r>
            <a:rPr lang="en-US" sz="1200" dirty="0" err="1"/>
            <a:t>NaaS</a:t>
          </a:r>
          <a:endParaRPr lang="en-US" sz="1200" dirty="0"/>
        </a:p>
        <a:p>
          <a:pPr>
            <a:lnSpc>
              <a:spcPct val="100000"/>
            </a:lnSpc>
          </a:pPr>
          <a:endParaRPr lang="en-US" sz="2000" dirty="0"/>
        </a:p>
      </dgm:t>
    </dgm:pt>
    <dgm:pt modelId="{9165672D-37FC-425C-9048-9F5E55A643C2}" type="parTrans" cxnId="{98D8AFF0-A570-4F98-8F1C-6B4784968533}">
      <dgm:prSet/>
      <dgm:spPr/>
      <dgm:t>
        <a:bodyPr/>
        <a:lstStyle/>
        <a:p>
          <a:endParaRPr lang="en-US"/>
        </a:p>
      </dgm:t>
    </dgm:pt>
    <dgm:pt modelId="{DA44AE97-8589-4FE0-A7EB-D043AC303F67}" type="sibTrans" cxnId="{98D8AFF0-A570-4F98-8F1C-6B4784968533}">
      <dgm:prSet/>
      <dgm:spPr/>
      <dgm:t>
        <a:bodyPr/>
        <a:lstStyle/>
        <a:p>
          <a:endParaRPr lang="en-US"/>
        </a:p>
      </dgm:t>
    </dgm:pt>
    <dgm:pt modelId="{DE15B9C2-E37B-4DC2-A8A4-44BDA8B46DE4}" type="pres">
      <dgm:prSet presAssocID="{600600C8-6791-4DCF-84EE-A9E36828DBDE}" presName="rootnode" presStyleCnt="0">
        <dgm:presLayoutVars>
          <dgm:chMax/>
          <dgm:chPref/>
          <dgm:dir/>
          <dgm:animLvl val="lvl"/>
        </dgm:presLayoutVars>
      </dgm:prSet>
      <dgm:spPr/>
    </dgm:pt>
    <dgm:pt modelId="{E2895C20-4676-46C7-A23D-9CB9E88129D5}" type="pres">
      <dgm:prSet presAssocID="{EEB20E98-3AE6-4081-A045-A1936F5C5AB5}" presName="composite" presStyleCnt="0"/>
      <dgm:spPr/>
    </dgm:pt>
    <dgm:pt modelId="{F7B24935-0D3D-4EC1-A31C-F5A4E004A4E6}" type="pres">
      <dgm:prSet presAssocID="{EEB20E98-3AE6-4081-A045-A1936F5C5AB5}" presName="LShape" presStyleLbl="alignNode1" presStyleIdx="0" presStyleCnt="5"/>
      <dgm:spPr/>
    </dgm:pt>
    <dgm:pt modelId="{2B95B174-984F-44C9-AA74-BEA53933F70D}" type="pres">
      <dgm:prSet presAssocID="{EEB20E98-3AE6-4081-A045-A1936F5C5AB5}" presName="ParentText" presStyleLbl="revTx" presStyleIdx="0" presStyleCnt="3" custScaleX="109797" custScaleY="29563" custLinFactNeighborX="7829" custLinFactNeighborY="-32503">
        <dgm:presLayoutVars>
          <dgm:chMax val="0"/>
          <dgm:chPref val="0"/>
          <dgm:bulletEnabled val="1"/>
        </dgm:presLayoutVars>
      </dgm:prSet>
      <dgm:spPr/>
    </dgm:pt>
    <dgm:pt modelId="{6514587B-23B8-4A5E-B7EF-77BAAB8838C0}" type="pres">
      <dgm:prSet presAssocID="{EEB20E98-3AE6-4081-A045-A1936F5C5AB5}" presName="Triangle" presStyleLbl="alignNode1" presStyleIdx="1" presStyleCnt="5"/>
      <dgm:spPr/>
    </dgm:pt>
    <dgm:pt modelId="{27312761-1361-45D6-9DBE-273297605BB7}" type="pres">
      <dgm:prSet presAssocID="{D7E9CC9D-7F47-4506-8514-3BAF867557DB}" presName="sibTrans" presStyleCnt="0"/>
      <dgm:spPr/>
    </dgm:pt>
    <dgm:pt modelId="{B47E2E46-23BA-46D3-AF84-BA0A67E939F0}" type="pres">
      <dgm:prSet presAssocID="{D7E9CC9D-7F47-4506-8514-3BAF867557DB}" presName="space" presStyleCnt="0"/>
      <dgm:spPr/>
    </dgm:pt>
    <dgm:pt modelId="{4D7AB23C-A450-457C-9B10-683E10EA4F4C}" type="pres">
      <dgm:prSet presAssocID="{27F9A90F-9A98-40B0-AE4E-8267368EA95D}" presName="composite" presStyleCnt="0"/>
      <dgm:spPr/>
    </dgm:pt>
    <dgm:pt modelId="{C0C55BB5-9B0B-4582-855A-18645857BF3F}" type="pres">
      <dgm:prSet presAssocID="{27F9A90F-9A98-40B0-AE4E-8267368EA95D}" presName="LShape" presStyleLbl="alignNode1" presStyleIdx="2" presStyleCnt="5"/>
      <dgm:spPr/>
    </dgm:pt>
    <dgm:pt modelId="{EE5A1EAF-9FAD-4DDD-9AE8-77BCECC71BB0}" type="pres">
      <dgm:prSet presAssocID="{27F9A90F-9A98-40B0-AE4E-8267368EA95D}" presName="ParentText" presStyleLbl="revTx" presStyleIdx="1" presStyleCnt="3" custLinFactNeighborX="1532" custLinFactNeighborY="4207">
        <dgm:presLayoutVars>
          <dgm:chMax val="0"/>
          <dgm:chPref val="0"/>
          <dgm:bulletEnabled val="1"/>
        </dgm:presLayoutVars>
      </dgm:prSet>
      <dgm:spPr/>
    </dgm:pt>
    <dgm:pt modelId="{BBC57A53-00C2-4ABF-813F-D4E04BA9728A}" type="pres">
      <dgm:prSet presAssocID="{27F9A90F-9A98-40B0-AE4E-8267368EA95D}" presName="Triangle" presStyleLbl="alignNode1" presStyleIdx="3" presStyleCnt="5"/>
      <dgm:spPr/>
    </dgm:pt>
    <dgm:pt modelId="{A60AE921-F286-41E6-97B7-26F7A8B4BB6A}" type="pres">
      <dgm:prSet presAssocID="{01D5B9FD-E209-41E9-AE5F-ED812E690ACE}" presName="sibTrans" presStyleCnt="0"/>
      <dgm:spPr/>
    </dgm:pt>
    <dgm:pt modelId="{A25C3F89-E8C0-4F80-B317-E28CF03BAFC6}" type="pres">
      <dgm:prSet presAssocID="{01D5B9FD-E209-41E9-AE5F-ED812E690ACE}" presName="space" presStyleCnt="0"/>
      <dgm:spPr/>
    </dgm:pt>
    <dgm:pt modelId="{28454C91-710B-4248-BFB7-76F76D6B4718}" type="pres">
      <dgm:prSet presAssocID="{E4DEA5A0-4986-4324-8038-0A6F56C9C79A}" presName="composite" presStyleCnt="0"/>
      <dgm:spPr/>
    </dgm:pt>
    <dgm:pt modelId="{6EAB5F39-2C32-4E66-9834-E7C828477AD4}" type="pres">
      <dgm:prSet presAssocID="{E4DEA5A0-4986-4324-8038-0A6F56C9C79A}" presName="LShape" presStyleLbl="alignNode1" presStyleIdx="4" presStyleCnt="5" custLinFactNeighborX="-2190" custLinFactNeighborY="-37444"/>
      <dgm:spPr/>
    </dgm:pt>
    <dgm:pt modelId="{3FC0AFAD-15FD-4AF9-A817-B57811EE004E}" type="pres">
      <dgm:prSet presAssocID="{E4DEA5A0-4986-4324-8038-0A6F56C9C79A}" presName="ParentText" presStyleLbl="revTx" presStyleIdx="2" presStyleCnt="3" custScaleY="49567" custLinFactNeighborX="534" custLinFactNeighborY="-48277">
        <dgm:presLayoutVars>
          <dgm:chMax val="0"/>
          <dgm:chPref val="0"/>
          <dgm:bulletEnabled val="1"/>
        </dgm:presLayoutVars>
      </dgm:prSet>
      <dgm:spPr/>
    </dgm:pt>
  </dgm:ptLst>
  <dgm:cxnLst>
    <dgm:cxn modelId="{E51FDA17-9C3E-40D9-AC80-EFA66C9F56E7}" srcId="{600600C8-6791-4DCF-84EE-A9E36828DBDE}" destId="{27F9A90F-9A98-40B0-AE4E-8267368EA95D}" srcOrd="1" destOrd="0" parTransId="{1B09CB7D-B032-49D9-8449-720339BFAB4C}" sibTransId="{01D5B9FD-E209-41E9-AE5F-ED812E690ACE}"/>
    <dgm:cxn modelId="{D8927C2E-A768-4019-89F3-9311B2C1DD3A}" type="presOf" srcId="{E4DEA5A0-4986-4324-8038-0A6F56C9C79A}" destId="{3FC0AFAD-15FD-4AF9-A817-B57811EE004E}" srcOrd="0" destOrd="0" presId="urn:microsoft.com/office/officeart/2009/3/layout/StepUpProcess"/>
    <dgm:cxn modelId="{6DC8CE37-0055-46D6-8679-4E9D5A2E94F6}" srcId="{600600C8-6791-4DCF-84EE-A9E36828DBDE}" destId="{EEB20E98-3AE6-4081-A045-A1936F5C5AB5}" srcOrd="0" destOrd="0" parTransId="{21EF7934-A4DD-4894-9668-B47BE4E7501E}" sibTransId="{D7E9CC9D-7F47-4506-8514-3BAF867557DB}"/>
    <dgm:cxn modelId="{B2714B69-6E8F-4409-891E-184A2A1DB864}" type="presOf" srcId="{EEB20E98-3AE6-4081-A045-A1936F5C5AB5}" destId="{2B95B174-984F-44C9-AA74-BEA53933F70D}" srcOrd="0" destOrd="0" presId="urn:microsoft.com/office/officeart/2009/3/layout/StepUpProcess"/>
    <dgm:cxn modelId="{BED26094-AEAE-46B3-B1AA-4555AC05C2C5}" type="presOf" srcId="{27F9A90F-9A98-40B0-AE4E-8267368EA95D}" destId="{EE5A1EAF-9FAD-4DDD-9AE8-77BCECC71BB0}" srcOrd="0" destOrd="0" presId="urn:microsoft.com/office/officeart/2009/3/layout/StepUpProcess"/>
    <dgm:cxn modelId="{6AC8C1DF-FFCB-4C9D-903F-0BB674130017}" type="presOf" srcId="{600600C8-6791-4DCF-84EE-A9E36828DBDE}" destId="{DE15B9C2-E37B-4DC2-A8A4-44BDA8B46DE4}" srcOrd="0" destOrd="0" presId="urn:microsoft.com/office/officeart/2009/3/layout/StepUpProcess"/>
    <dgm:cxn modelId="{98D8AFF0-A570-4F98-8F1C-6B4784968533}" srcId="{600600C8-6791-4DCF-84EE-A9E36828DBDE}" destId="{E4DEA5A0-4986-4324-8038-0A6F56C9C79A}" srcOrd="2" destOrd="0" parTransId="{9165672D-37FC-425C-9048-9F5E55A643C2}" sibTransId="{DA44AE97-8589-4FE0-A7EB-D043AC303F67}"/>
    <dgm:cxn modelId="{6F68AAD6-90D0-4067-A6BC-2E09119C72C3}" type="presParOf" srcId="{DE15B9C2-E37B-4DC2-A8A4-44BDA8B46DE4}" destId="{E2895C20-4676-46C7-A23D-9CB9E88129D5}" srcOrd="0" destOrd="0" presId="urn:microsoft.com/office/officeart/2009/3/layout/StepUpProcess"/>
    <dgm:cxn modelId="{A1D30C03-B88F-4789-B286-714D83EC9FF6}" type="presParOf" srcId="{E2895C20-4676-46C7-A23D-9CB9E88129D5}" destId="{F7B24935-0D3D-4EC1-A31C-F5A4E004A4E6}" srcOrd="0" destOrd="0" presId="urn:microsoft.com/office/officeart/2009/3/layout/StepUpProcess"/>
    <dgm:cxn modelId="{3CA24AD7-7713-48B6-A81A-4C816F6007B7}" type="presParOf" srcId="{E2895C20-4676-46C7-A23D-9CB9E88129D5}" destId="{2B95B174-984F-44C9-AA74-BEA53933F70D}" srcOrd="1" destOrd="0" presId="urn:microsoft.com/office/officeart/2009/3/layout/StepUpProcess"/>
    <dgm:cxn modelId="{25DA2062-76A2-4F53-BAFA-6D2736BA3EC6}" type="presParOf" srcId="{E2895C20-4676-46C7-A23D-9CB9E88129D5}" destId="{6514587B-23B8-4A5E-B7EF-77BAAB8838C0}" srcOrd="2" destOrd="0" presId="urn:microsoft.com/office/officeart/2009/3/layout/StepUpProcess"/>
    <dgm:cxn modelId="{75FAB5F0-CF9E-4529-82D7-A8A2BA7315D3}" type="presParOf" srcId="{DE15B9C2-E37B-4DC2-A8A4-44BDA8B46DE4}" destId="{27312761-1361-45D6-9DBE-273297605BB7}" srcOrd="1" destOrd="0" presId="urn:microsoft.com/office/officeart/2009/3/layout/StepUpProcess"/>
    <dgm:cxn modelId="{736F9C07-60E4-45A3-8576-425D299BF0AC}" type="presParOf" srcId="{27312761-1361-45D6-9DBE-273297605BB7}" destId="{B47E2E46-23BA-46D3-AF84-BA0A67E939F0}" srcOrd="0" destOrd="0" presId="urn:microsoft.com/office/officeart/2009/3/layout/StepUpProcess"/>
    <dgm:cxn modelId="{EBABAAC2-BF9F-41F7-8A25-3EAAF6868907}" type="presParOf" srcId="{DE15B9C2-E37B-4DC2-A8A4-44BDA8B46DE4}" destId="{4D7AB23C-A450-457C-9B10-683E10EA4F4C}" srcOrd="2" destOrd="0" presId="urn:microsoft.com/office/officeart/2009/3/layout/StepUpProcess"/>
    <dgm:cxn modelId="{72B64E16-4A49-4660-8F79-05A977C7E9BB}" type="presParOf" srcId="{4D7AB23C-A450-457C-9B10-683E10EA4F4C}" destId="{C0C55BB5-9B0B-4582-855A-18645857BF3F}" srcOrd="0" destOrd="0" presId="urn:microsoft.com/office/officeart/2009/3/layout/StepUpProcess"/>
    <dgm:cxn modelId="{6763A30E-AB2E-438C-864C-A914C9ECEFFC}" type="presParOf" srcId="{4D7AB23C-A450-457C-9B10-683E10EA4F4C}" destId="{EE5A1EAF-9FAD-4DDD-9AE8-77BCECC71BB0}" srcOrd="1" destOrd="0" presId="urn:microsoft.com/office/officeart/2009/3/layout/StepUpProcess"/>
    <dgm:cxn modelId="{506BC549-7D3B-40AF-8454-7A9B787DDDA9}" type="presParOf" srcId="{4D7AB23C-A450-457C-9B10-683E10EA4F4C}" destId="{BBC57A53-00C2-4ABF-813F-D4E04BA9728A}" srcOrd="2" destOrd="0" presId="urn:microsoft.com/office/officeart/2009/3/layout/StepUpProcess"/>
    <dgm:cxn modelId="{DDBB2B95-A9BE-402F-A8BC-E1C6121C3B65}" type="presParOf" srcId="{DE15B9C2-E37B-4DC2-A8A4-44BDA8B46DE4}" destId="{A60AE921-F286-41E6-97B7-26F7A8B4BB6A}" srcOrd="3" destOrd="0" presId="urn:microsoft.com/office/officeart/2009/3/layout/StepUpProcess"/>
    <dgm:cxn modelId="{23C9276C-F4E3-424C-B79E-2F83CC5929F3}" type="presParOf" srcId="{A60AE921-F286-41E6-97B7-26F7A8B4BB6A}" destId="{A25C3F89-E8C0-4F80-B317-E28CF03BAFC6}" srcOrd="0" destOrd="0" presId="urn:microsoft.com/office/officeart/2009/3/layout/StepUpProcess"/>
    <dgm:cxn modelId="{671638F9-9C05-49E0-B2F0-DFD187D215FE}" type="presParOf" srcId="{DE15B9C2-E37B-4DC2-A8A4-44BDA8B46DE4}" destId="{28454C91-710B-4248-BFB7-76F76D6B4718}" srcOrd="4" destOrd="0" presId="urn:microsoft.com/office/officeart/2009/3/layout/StepUpProcess"/>
    <dgm:cxn modelId="{F3B8C991-6701-4CA3-82D0-F130707122C8}" type="presParOf" srcId="{28454C91-710B-4248-BFB7-76F76D6B4718}" destId="{6EAB5F39-2C32-4E66-9834-E7C828477AD4}" srcOrd="0" destOrd="0" presId="urn:microsoft.com/office/officeart/2009/3/layout/StepUpProcess"/>
    <dgm:cxn modelId="{405F9E5F-F9C7-4CA4-A3FF-0B739B0863B4}" type="presParOf" srcId="{28454C91-710B-4248-BFB7-76F76D6B4718}" destId="{3FC0AFAD-15FD-4AF9-A817-B57811EE004E}"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4C654D-7376-443B-8B75-69BB3C0F950E}" type="doc">
      <dgm:prSet loTypeId="urn:microsoft.com/office/officeart/2005/8/layout/pList2" loCatId="list" qsTypeId="urn:microsoft.com/office/officeart/2005/8/quickstyle/simple3" qsCatId="simple" csTypeId="urn:microsoft.com/office/officeart/2005/8/colors/colorful5" csCatId="colorful" phldr="1"/>
      <dgm:spPr/>
    </dgm:pt>
    <dgm:pt modelId="{6C744947-86CC-4C03-A744-EDBA93B8AE49}">
      <dgm:prSet phldrT="[Text]" custT="1"/>
      <dgm:spPr/>
      <dgm:t>
        <a:bodyPr/>
        <a:lstStyle/>
        <a:p>
          <a:endParaRPr lang="en-US" sz="1400" b="1" dirty="0"/>
        </a:p>
        <a:p>
          <a:endParaRPr lang="en-US" sz="1400" b="1" dirty="0"/>
        </a:p>
        <a:p>
          <a:r>
            <a:rPr lang="en-US" sz="1100" b="1" dirty="0"/>
            <a:t>Doer</a:t>
          </a:r>
        </a:p>
      </dgm:t>
    </dgm:pt>
    <dgm:pt modelId="{EA088DB3-CB73-4060-8FD6-0E6AACDDF172}" type="parTrans" cxnId="{89576A8E-D847-434F-832A-24392005D358}">
      <dgm:prSet/>
      <dgm:spPr/>
      <dgm:t>
        <a:bodyPr/>
        <a:lstStyle/>
        <a:p>
          <a:endParaRPr lang="en-US"/>
        </a:p>
      </dgm:t>
    </dgm:pt>
    <dgm:pt modelId="{902595EB-9183-41D1-85E2-1372ACAECC94}" type="sibTrans" cxnId="{89576A8E-D847-434F-832A-24392005D358}">
      <dgm:prSet/>
      <dgm:spPr/>
      <dgm:t>
        <a:bodyPr/>
        <a:lstStyle/>
        <a:p>
          <a:endParaRPr lang="en-US"/>
        </a:p>
      </dgm:t>
    </dgm:pt>
    <dgm:pt modelId="{D9F918A2-F66E-432B-AFE2-B1CDAF2607F4}">
      <dgm:prSet phldrT="[Text]" custT="1"/>
      <dgm:spPr/>
      <dgm:t>
        <a:bodyPr/>
        <a:lstStyle/>
        <a:p>
          <a:r>
            <a:rPr lang="en-US" sz="1200" b="1" dirty="0">
              <a:solidFill>
                <a:schemeClr val="accent2">
                  <a:lumMod val="75000"/>
                </a:schemeClr>
              </a:solidFill>
            </a:rPr>
            <a:t>On the Loop</a:t>
          </a:r>
        </a:p>
        <a:p>
          <a:endParaRPr lang="en-US" sz="1100" b="1" dirty="0"/>
        </a:p>
        <a:p>
          <a:r>
            <a:rPr lang="en-US" sz="1100" b="1" dirty="0"/>
            <a:t>Examiner</a:t>
          </a:r>
        </a:p>
        <a:p>
          <a:r>
            <a:rPr lang="en-US" sz="1100" b="1" dirty="0"/>
            <a:t>Exception Handler</a:t>
          </a:r>
        </a:p>
      </dgm:t>
    </dgm:pt>
    <dgm:pt modelId="{0CD8853C-78D8-400E-8F5F-A48FC74B61F0}" type="parTrans" cxnId="{A244F687-0A2A-45BE-A2FC-7BF477A8A41C}">
      <dgm:prSet/>
      <dgm:spPr/>
      <dgm:t>
        <a:bodyPr/>
        <a:lstStyle/>
        <a:p>
          <a:endParaRPr lang="en-US"/>
        </a:p>
      </dgm:t>
    </dgm:pt>
    <dgm:pt modelId="{1A75EDF1-173E-48A2-8906-6260ED7A60F9}" type="sibTrans" cxnId="{A244F687-0A2A-45BE-A2FC-7BF477A8A41C}">
      <dgm:prSet/>
      <dgm:spPr/>
      <dgm:t>
        <a:bodyPr/>
        <a:lstStyle/>
        <a:p>
          <a:endParaRPr lang="en-US"/>
        </a:p>
      </dgm:t>
    </dgm:pt>
    <dgm:pt modelId="{894CBB47-452D-4910-9361-119E7E32F420}">
      <dgm:prSet phldrT="[Text]" custT="1"/>
      <dgm:spPr/>
      <dgm:t>
        <a:bodyPr/>
        <a:lstStyle/>
        <a:p>
          <a:r>
            <a:rPr lang="en-US" sz="1200" b="1" dirty="0">
              <a:solidFill>
                <a:schemeClr val="accent2">
                  <a:lumMod val="75000"/>
                </a:schemeClr>
              </a:solidFill>
            </a:rPr>
            <a:t>Out of the Loop </a:t>
          </a:r>
        </a:p>
        <a:p>
          <a:endParaRPr lang="en-US" sz="1100" b="1" dirty="0"/>
        </a:p>
        <a:p>
          <a:r>
            <a:rPr lang="en-US" sz="1100" b="1" dirty="0"/>
            <a:t>Designer</a:t>
          </a:r>
        </a:p>
        <a:p>
          <a:r>
            <a:rPr lang="en-US" sz="1100" b="1" dirty="0"/>
            <a:t>Trainer</a:t>
          </a:r>
        </a:p>
        <a:p>
          <a:r>
            <a:rPr lang="en-US" sz="1100" b="1" dirty="0"/>
            <a:t>Explainer</a:t>
          </a:r>
        </a:p>
      </dgm:t>
    </dgm:pt>
    <dgm:pt modelId="{AD038512-1DF7-4859-9807-A01721EEA4E8}" type="sibTrans" cxnId="{E6314E47-D83E-48C2-8325-95D06F4923AF}">
      <dgm:prSet/>
      <dgm:spPr/>
      <dgm:t>
        <a:bodyPr/>
        <a:lstStyle/>
        <a:p>
          <a:endParaRPr lang="en-US"/>
        </a:p>
      </dgm:t>
    </dgm:pt>
    <dgm:pt modelId="{615709DB-9E45-4CAB-9665-2FC8C5154E4F}" type="parTrans" cxnId="{E6314E47-D83E-48C2-8325-95D06F4923AF}">
      <dgm:prSet/>
      <dgm:spPr/>
      <dgm:t>
        <a:bodyPr/>
        <a:lstStyle/>
        <a:p>
          <a:endParaRPr lang="en-US"/>
        </a:p>
      </dgm:t>
    </dgm:pt>
    <dgm:pt modelId="{51C6DA3B-6D41-4C4D-A86C-944688442F92}" type="pres">
      <dgm:prSet presAssocID="{414C654D-7376-443B-8B75-69BB3C0F950E}" presName="Name0" presStyleCnt="0">
        <dgm:presLayoutVars>
          <dgm:dir/>
          <dgm:resizeHandles val="exact"/>
        </dgm:presLayoutVars>
      </dgm:prSet>
      <dgm:spPr/>
    </dgm:pt>
    <dgm:pt modelId="{16B20F47-8C11-4D41-8B11-507E34E8BD82}" type="pres">
      <dgm:prSet presAssocID="{414C654D-7376-443B-8B75-69BB3C0F950E}" presName="bkgdShp" presStyleLbl="alignAccFollowNode1" presStyleIdx="0" presStyleCnt="1" custLinFactNeighborX="1908" custLinFactNeighborY="841"/>
      <dgm:spPr/>
    </dgm:pt>
    <dgm:pt modelId="{C29F7161-0087-4B46-BCDA-E5DC7B67ECE9}" type="pres">
      <dgm:prSet presAssocID="{414C654D-7376-443B-8B75-69BB3C0F950E}" presName="linComp" presStyleCnt="0"/>
      <dgm:spPr/>
    </dgm:pt>
    <dgm:pt modelId="{6CFCADBE-CDFA-4B89-A887-C85FDE7E0E30}" type="pres">
      <dgm:prSet presAssocID="{6C744947-86CC-4C03-A744-EDBA93B8AE49}" presName="compNode" presStyleCnt="0"/>
      <dgm:spPr/>
    </dgm:pt>
    <dgm:pt modelId="{108CD21D-9CC8-4AEE-835F-1DE6D9CA5A55}" type="pres">
      <dgm:prSet presAssocID="{6C744947-86CC-4C03-A744-EDBA93B8AE49}" presName="node" presStyleLbl="node1" presStyleIdx="0" presStyleCnt="3" custScaleY="95172" custLinFactNeighborX="-1478" custLinFactNeighborY="-2091">
        <dgm:presLayoutVars>
          <dgm:bulletEnabled val="1"/>
        </dgm:presLayoutVars>
      </dgm:prSet>
      <dgm:spPr/>
    </dgm:pt>
    <dgm:pt modelId="{7B4544B2-D024-4795-A50F-D4190ABE513B}" type="pres">
      <dgm:prSet presAssocID="{6C744947-86CC-4C03-A744-EDBA93B8AE49}" presName="invisiNode" presStyleLbl="node1" presStyleIdx="0" presStyleCnt="3"/>
      <dgm:spPr/>
    </dgm:pt>
    <dgm:pt modelId="{ED170AE0-20F8-434D-9E9C-B339A083D6C8}" type="pres">
      <dgm:prSet presAssocID="{6C744947-86CC-4C03-A744-EDBA93B8AE49}" presName="imagNode" presStyleLbl="fgImgPlace1" presStyleIdx="0" presStyleCnt="3" custScaleY="111397" custLinFactNeighborX="-66" custLinFactNeighborY="-987"/>
      <dgm:spPr>
        <a:blipFill rotWithShape="1">
          <a:blip xmlns:r="http://schemas.openxmlformats.org/officeDocument/2006/relationships" r:embed="rId1">
            <a:duotone>
              <a:schemeClr val="accent5">
                <a:shade val="45000"/>
                <a:satMod val="135000"/>
              </a:schemeClr>
              <a:prstClr val="white"/>
            </a:duotone>
          </a:blip>
          <a:srcRect/>
          <a:stretch>
            <a:fillRect t="-16000" b="-16000"/>
          </a:stretch>
        </a:blipFill>
      </dgm:spPr>
    </dgm:pt>
    <dgm:pt modelId="{E7BAE684-1D49-474E-841E-B540CA43BF93}" type="pres">
      <dgm:prSet presAssocID="{902595EB-9183-41D1-85E2-1372ACAECC94}" presName="sibTrans" presStyleLbl="sibTrans2D1" presStyleIdx="0" presStyleCnt="0"/>
      <dgm:spPr/>
    </dgm:pt>
    <dgm:pt modelId="{2FC083F7-0EBB-4D04-AF0C-1DD401F36F76}" type="pres">
      <dgm:prSet presAssocID="{D9F918A2-F66E-432B-AFE2-B1CDAF2607F4}" presName="compNode" presStyleCnt="0"/>
      <dgm:spPr/>
    </dgm:pt>
    <dgm:pt modelId="{92EACE09-2EC9-4A2B-9180-BFB0FB55832C}" type="pres">
      <dgm:prSet presAssocID="{D9F918A2-F66E-432B-AFE2-B1CDAF2607F4}" presName="node" presStyleLbl="node1" presStyleIdx="1" presStyleCnt="3" custScaleY="95132" custLinFactNeighborY="-1776">
        <dgm:presLayoutVars>
          <dgm:bulletEnabled val="1"/>
        </dgm:presLayoutVars>
      </dgm:prSet>
      <dgm:spPr/>
    </dgm:pt>
    <dgm:pt modelId="{73C24E70-09AA-4484-8E30-73600CB0C87C}" type="pres">
      <dgm:prSet presAssocID="{D9F918A2-F66E-432B-AFE2-B1CDAF2607F4}" presName="invisiNode" presStyleLbl="node1" presStyleIdx="1" presStyleCnt="3"/>
      <dgm:spPr/>
    </dgm:pt>
    <dgm:pt modelId="{93112CA7-E78A-4517-989D-C3D0A278CD1A}" type="pres">
      <dgm:prSet presAssocID="{D9F918A2-F66E-432B-AFE2-B1CDAF2607F4}" presName="imagNode" presStyleLbl="fgImgPlace1" presStyleIdx="1" presStyleCnt="3" custScaleX="93630" custScaleY="110282" custLinFactNeighborX="-2651" custLinFactNeighborY="-474"/>
      <dgm:spPr>
        <a:blipFill rotWithShape="1">
          <a:blip xmlns:r="http://schemas.openxmlformats.org/officeDocument/2006/relationships" r:embed="rId2">
            <a:duotone>
              <a:schemeClr val="accent3">
                <a:shade val="45000"/>
                <a:satMod val="135000"/>
              </a:schemeClr>
              <a:prstClr val="white"/>
            </a:duotone>
          </a:blip>
          <a:srcRect/>
          <a:stretch>
            <a:fillRect t="-16000" b="-16000"/>
          </a:stretch>
        </a:blipFill>
      </dgm:spPr>
    </dgm:pt>
    <dgm:pt modelId="{A7A33842-0D37-434B-B5B5-904089466CFB}" type="pres">
      <dgm:prSet presAssocID="{1A75EDF1-173E-48A2-8906-6260ED7A60F9}" presName="sibTrans" presStyleLbl="sibTrans2D1" presStyleIdx="0" presStyleCnt="0"/>
      <dgm:spPr/>
    </dgm:pt>
    <dgm:pt modelId="{9E3BA02D-66D1-46B0-86CF-7471439A791B}" type="pres">
      <dgm:prSet presAssocID="{894CBB47-452D-4910-9361-119E7E32F420}" presName="compNode" presStyleCnt="0"/>
      <dgm:spPr/>
    </dgm:pt>
    <dgm:pt modelId="{CF060564-50C8-4D7E-BCE6-5A643333A07E}" type="pres">
      <dgm:prSet presAssocID="{894CBB47-452D-4910-9361-119E7E32F420}" presName="node" presStyleLbl="node1" presStyleIdx="2" presStyleCnt="3" custScaleX="99564" custScaleY="94191" custLinFactNeighborX="1527" custLinFactNeighborY="-3370">
        <dgm:presLayoutVars>
          <dgm:bulletEnabled val="1"/>
        </dgm:presLayoutVars>
      </dgm:prSet>
      <dgm:spPr/>
    </dgm:pt>
    <dgm:pt modelId="{8AE37284-F8FD-4A57-8D31-E06E683EC6D3}" type="pres">
      <dgm:prSet presAssocID="{894CBB47-452D-4910-9361-119E7E32F420}" presName="invisiNode" presStyleLbl="node1" presStyleIdx="2" presStyleCnt="3"/>
      <dgm:spPr/>
    </dgm:pt>
    <dgm:pt modelId="{DC2A47D9-E3FD-4CAD-8ADB-F6BFC3CA9802}" type="pres">
      <dgm:prSet presAssocID="{894CBB47-452D-4910-9361-119E7E32F420}" presName="imagNode" presStyleLbl="fgImgPlace1" presStyleIdx="2" presStyleCnt="3" custScaleX="98489" custScaleY="117794" custLinFactNeighborX="641" custLinFactNeighborY="1803"/>
      <dgm:spPr>
        <a:blipFill rotWithShape="1">
          <a:blip xmlns:r="http://schemas.openxmlformats.org/officeDocument/2006/relationships" r:embed="rId3">
            <a:duotone>
              <a:schemeClr val="accent6">
                <a:shade val="45000"/>
                <a:satMod val="135000"/>
              </a:schemeClr>
              <a:prstClr val="white"/>
            </a:duotone>
          </a:blip>
          <a:srcRect/>
          <a:stretch>
            <a:fillRect t="-10000" b="-10000"/>
          </a:stretch>
        </a:blipFill>
      </dgm:spPr>
    </dgm:pt>
  </dgm:ptLst>
  <dgm:cxnLst>
    <dgm:cxn modelId="{8973F818-2711-4E18-8A1D-7FC83925CE5A}" type="presOf" srcId="{D9F918A2-F66E-432B-AFE2-B1CDAF2607F4}" destId="{92EACE09-2EC9-4A2B-9180-BFB0FB55832C}" srcOrd="0" destOrd="0" presId="urn:microsoft.com/office/officeart/2005/8/layout/pList2"/>
    <dgm:cxn modelId="{E6314E47-D83E-48C2-8325-95D06F4923AF}" srcId="{414C654D-7376-443B-8B75-69BB3C0F950E}" destId="{894CBB47-452D-4910-9361-119E7E32F420}" srcOrd="2" destOrd="0" parTransId="{615709DB-9E45-4CAB-9665-2FC8C5154E4F}" sibTransId="{AD038512-1DF7-4859-9807-A01721EEA4E8}"/>
    <dgm:cxn modelId="{AEEEBE6D-DBD6-41D4-B1EE-A0D16DCD3AFE}" type="presOf" srcId="{414C654D-7376-443B-8B75-69BB3C0F950E}" destId="{51C6DA3B-6D41-4C4D-A86C-944688442F92}" srcOrd="0" destOrd="0" presId="urn:microsoft.com/office/officeart/2005/8/layout/pList2"/>
    <dgm:cxn modelId="{A244F687-0A2A-45BE-A2FC-7BF477A8A41C}" srcId="{414C654D-7376-443B-8B75-69BB3C0F950E}" destId="{D9F918A2-F66E-432B-AFE2-B1CDAF2607F4}" srcOrd="1" destOrd="0" parTransId="{0CD8853C-78D8-400E-8F5F-A48FC74B61F0}" sibTransId="{1A75EDF1-173E-48A2-8906-6260ED7A60F9}"/>
    <dgm:cxn modelId="{89576A8E-D847-434F-832A-24392005D358}" srcId="{414C654D-7376-443B-8B75-69BB3C0F950E}" destId="{6C744947-86CC-4C03-A744-EDBA93B8AE49}" srcOrd="0" destOrd="0" parTransId="{EA088DB3-CB73-4060-8FD6-0E6AACDDF172}" sibTransId="{902595EB-9183-41D1-85E2-1372ACAECC94}"/>
    <dgm:cxn modelId="{1EAE07BE-9338-4844-935D-F7298FF78F85}" type="presOf" srcId="{6C744947-86CC-4C03-A744-EDBA93B8AE49}" destId="{108CD21D-9CC8-4AEE-835F-1DE6D9CA5A55}" srcOrd="0" destOrd="0" presId="urn:microsoft.com/office/officeart/2005/8/layout/pList2"/>
    <dgm:cxn modelId="{E62016C1-053E-40D6-91A6-A562814E14D9}" type="presOf" srcId="{902595EB-9183-41D1-85E2-1372ACAECC94}" destId="{E7BAE684-1D49-474E-841E-B540CA43BF93}" srcOrd="0" destOrd="0" presId="urn:microsoft.com/office/officeart/2005/8/layout/pList2"/>
    <dgm:cxn modelId="{16A3EBE5-B0E8-4691-9089-B278D3F1E7DF}" type="presOf" srcId="{894CBB47-452D-4910-9361-119E7E32F420}" destId="{CF060564-50C8-4D7E-BCE6-5A643333A07E}" srcOrd="0" destOrd="0" presId="urn:microsoft.com/office/officeart/2005/8/layout/pList2"/>
    <dgm:cxn modelId="{093EDFF3-757A-4CD1-A17A-89C3DA2F04D1}" type="presOf" srcId="{1A75EDF1-173E-48A2-8906-6260ED7A60F9}" destId="{A7A33842-0D37-434B-B5B5-904089466CFB}" srcOrd="0" destOrd="0" presId="urn:microsoft.com/office/officeart/2005/8/layout/pList2"/>
    <dgm:cxn modelId="{6F7A50AC-4D69-4456-A67A-7DF05A3CB549}" type="presParOf" srcId="{51C6DA3B-6D41-4C4D-A86C-944688442F92}" destId="{16B20F47-8C11-4D41-8B11-507E34E8BD82}" srcOrd="0" destOrd="0" presId="urn:microsoft.com/office/officeart/2005/8/layout/pList2"/>
    <dgm:cxn modelId="{A2BD2D91-104E-4E19-ACF8-87D7B455D206}" type="presParOf" srcId="{51C6DA3B-6D41-4C4D-A86C-944688442F92}" destId="{C29F7161-0087-4B46-BCDA-E5DC7B67ECE9}" srcOrd="1" destOrd="0" presId="urn:microsoft.com/office/officeart/2005/8/layout/pList2"/>
    <dgm:cxn modelId="{07A4727B-D6BA-487C-AF0E-1306F7C85074}" type="presParOf" srcId="{C29F7161-0087-4B46-BCDA-E5DC7B67ECE9}" destId="{6CFCADBE-CDFA-4B89-A887-C85FDE7E0E30}" srcOrd="0" destOrd="0" presId="urn:microsoft.com/office/officeart/2005/8/layout/pList2"/>
    <dgm:cxn modelId="{D0405C51-AE8F-4770-90B4-8D1DFFE4498C}" type="presParOf" srcId="{6CFCADBE-CDFA-4B89-A887-C85FDE7E0E30}" destId="{108CD21D-9CC8-4AEE-835F-1DE6D9CA5A55}" srcOrd="0" destOrd="0" presId="urn:microsoft.com/office/officeart/2005/8/layout/pList2"/>
    <dgm:cxn modelId="{35E5BE8E-3829-49B1-B0D6-26404ABFC29E}" type="presParOf" srcId="{6CFCADBE-CDFA-4B89-A887-C85FDE7E0E30}" destId="{7B4544B2-D024-4795-A50F-D4190ABE513B}" srcOrd="1" destOrd="0" presId="urn:microsoft.com/office/officeart/2005/8/layout/pList2"/>
    <dgm:cxn modelId="{6D1792DB-A15E-47F8-932A-C8DFA062ABF1}" type="presParOf" srcId="{6CFCADBE-CDFA-4B89-A887-C85FDE7E0E30}" destId="{ED170AE0-20F8-434D-9E9C-B339A083D6C8}" srcOrd="2" destOrd="0" presId="urn:microsoft.com/office/officeart/2005/8/layout/pList2"/>
    <dgm:cxn modelId="{11E0B84B-454F-41AA-B901-6BE9365CABBB}" type="presParOf" srcId="{C29F7161-0087-4B46-BCDA-E5DC7B67ECE9}" destId="{E7BAE684-1D49-474E-841E-B540CA43BF93}" srcOrd="1" destOrd="0" presId="urn:microsoft.com/office/officeart/2005/8/layout/pList2"/>
    <dgm:cxn modelId="{07383D12-4248-401D-8F52-9807F27C4E24}" type="presParOf" srcId="{C29F7161-0087-4B46-BCDA-E5DC7B67ECE9}" destId="{2FC083F7-0EBB-4D04-AF0C-1DD401F36F76}" srcOrd="2" destOrd="0" presId="urn:microsoft.com/office/officeart/2005/8/layout/pList2"/>
    <dgm:cxn modelId="{24085A7E-9BF2-4C7C-BC4B-2BB189646D21}" type="presParOf" srcId="{2FC083F7-0EBB-4D04-AF0C-1DD401F36F76}" destId="{92EACE09-2EC9-4A2B-9180-BFB0FB55832C}" srcOrd="0" destOrd="0" presId="urn:microsoft.com/office/officeart/2005/8/layout/pList2"/>
    <dgm:cxn modelId="{8CE8E275-86C3-4077-AE62-27FAB3DCC7E1}" type="presParOf" srcId="{2FC083F7-0EBB-4D04-AF0C-1DD401F36F76}" destId="{73C24E70-09AA-4484-8E30-73600CB0C87C}" srcOrd="1" destOrd="0" presId="urn:microsoft.com/office/officeart/2005/8/layout/pList2"/>
    <dgm:cxn modelId="{13E319E8-6FA3-4BF9-A562-31D879799ED3}" type="presParOf" srcId="{2FC083F7-0EBB-4D04-AF0C-1DD401F36F76}" destId="{93112CA7-E78A-4517-989D-C3D0A278CD1A}" srcOrd="2" destOrd="0" presId="urn:microsoft.com/office/officeart/2005/8/layout/pList2"/>
    <dgm:cxn modelId="{7AEA28E2-DCA7-4870-9386-1BFAA5D67A64}" type="presParOf" srcId="{C29F7161-0087-4B46-BCDA-E5DC7B67ECE9}" destId="{A7A33842-0D37-434B-B5B5-904089466CFB}" srcOrd="3" destOrd="0" presId="urn:microsoft.com/office/officeart/2005/8/layout/pList2"/>
    <dgm:cxn modelId="{F39E37CC-841D-4EDB-802B-53B525EE69C1}" type="presParOf" srcId="{C29F7161-0087-4B46-BCDA-E5DC7B67ECE9}" destId="{9E3BA02D-66D1-46B0-86CF-7471439A791B}" srcOrd="4" destOrd="0" presId="urn:microsoft.com/office/officeart/2005/8/layout/pList2"/>
    <dgm:cxn modelId="{56068D82-0BC2-4878-9ADC-2BFF2EA997C9}" type="presParOf" srcId="{9E3BA02D-66D1-46B0-86CF-7471439A791B}" destId="{CF060564-50C8-4D7E-BCE6-5A643333A07E}" srcOrd="0" destOrd="0" presId="urn:microsoft.com/office/officeart/2005/8/layout/pList2"/>
    <dgm:cxn modelId="{58745822-5AE9-4610-8439-B47A266C0BB7}" type="presParOf" srcId="{9E3BA02D-66D1-46B0-86CF-7471439A791B}" destId="{8AE37284-F8FD-4A57-8D31-E06E683EC6D3}" srcOrd="1" destOrd="0" presId="urn:microsoft.com/office/officeart/2005/8/layout/pList2"/>
    <dgm:cxn modelId="{29357119-551C-4C8B-A76C-289C9B6329A3}" type="presParOf" srcId="{9E3BA02D-66D1-46B0-86CF-7471439A791B}" destId="{DC2A47D9-E3FD-4CAD-8ADB-F6BFC3CA9802}"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470E11-CF9E-4E65-86AB-56953BCD477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C2FBA206-1942-4D62-A052-EFB491B582B7}">
      <dgm:prSet/>
      <dgm:spPr/>
      <dgm:t>
        <a:bodyPr/>
        <a:lstStyle/>
        <a:p>
          <a:r>
            <a:rPr lang="en-US" dirty="0">
              <a:solidFill>
                <a:schemeClr val="tx1"/>
              </a:solidFill>
            </a:rPr>
            <a:t>Carriers</a:t>
          </a:r>
        </a:p>
      </dgm:t>
    </dgm:pt>
    <dgm:pt modelId="{DC639A41-F142-477F-9B31-363073F62CC2}" type="parTrans" cxnId="{7C2BCE15-7D3A-432F-B0A4-48F083017EA4}">
      <dgm:prSet/>
      <dgm:spPr/>
      <dgm:t>
        <a:bodyPr/>
        <a:lstStyle/>
        <a:p>
          <a:endParaRPr lang="en-US">
            <a:solidFill>
              <a:schemeClr val="tx1"/>
            </a:solidFill>
          </a:endParaRPr>
        </a:p>
      </dgm:t>
    </dgm:pt>
    <dgm:pt modelId="{94043538-670A-4E60-B891-B1A2FE57E086}" type="sibTrans" cxnId="{7C2BCE15-7D3A-432F-B0A4-48F083017EA4}">
      <dgm:prSet/>
      <dgm:spPr/>
      <dgm:t>
        <a:bodyPr/>
        <a:lstStyle/>
        <a:p>
          <a:endParaRPr lang="en-US">
            <a:solidFill>
              <a:schemeClr val="tx1"/>
            </a:solidFill>
          </a:endParaRPr>
        </a:p>
      </dgm:t>
    </dgm:pt>
    <dgm:pt modelId="{5B209567-1C5D-4CDD-8DE5-4967F4546FBE}">
      <dgm:prSet/>
      <dgm:spPr/>
      <dgm:t>
        <a:bodyPr/>
        <a:lstStyle/>
        <a:p>
          <a:pPr algn="r"/>
          <a:r>
            <a:rPr lang="en-US" dirty="0">
              <a:solidFill>
                <a:schemeClr val="tx1"/>
              </a:solidFill>
            </a:rPr>
            <a:t>Network Equipment Vendors</a:t>
          </a:r>
        </a:p>
      </dgm:t>
    </dgm:pt>
    <dgm:pt modelId="{F710BDCA-0E8D-48DD-B3FF-CE4E12623715}" type="parTrans" cxnId="{AE835EEF-708D-42E0-B764-3F44F7D7321E}">
      <dgm:prSet/>
      <dgm:spPr/>
      <dgm:t>
        <a:bodyPr/>
        <a:lstStyle/>
        <a:p>
          <a:endParaRPr lang="en-US">
            <a:solidFill>
              <a:schemeClr val="tx1"/>
            </a:solidFill>
          </a:endParaRPr>
        </a:p>
      </dgm:t>
    </dgm:pt>
    <dgm:pt modelId="{B681780C-82DC-41E1-9369-FAD4401F98EB}" type="sibTrans" cxnId="{AE835EEF-708D-42E0-B764-3F44F7D7321E}">
      <dgm:prSet/>
      <dgm:spPr/>
      <dgm:t>
        <a:bodyPr/>
        <a:lstStyle/>
        <a:p>
          <a:endParaRPr lang="en-US">
            <a:solidFill>
              <a:schemeClr val="tx1"/>
            </a:solidFill>
          </a:endParaRPr>
        </a:p>
      </dgm:t>
    </dgm:pt>
    <dgm:pt modelId="{4BDA27F3-4E0B-4893-B07E-9D27560B88A2}">
      <dgm:prSet/>
      <dgm:spPr/>
      <dgm:t>
        <a:bodyPr/>
        <a:lstStyle/>
        <a:p>
          <a:pPr algn="r"/>
          <a:r>
            <a:rPr lang="en-US" dirty="0">
              <a:solidFill>
                <a:schemeClr val="tx1"/>
              </a:solidFill>
            </a:rPr>
            <a:t>New Service Developers</a:t>
          </a:r>
        </a:p>
      </dgm:t>
    </dgm:pt>
    <dgm:pt modelId="{ACDF125D-A3B1-4C1F-B3DA-68E3155D56A7}" type="parTrans" cxnId="{CA99C9CA-2A8E-4112-93C4-B2BFC157E615}">
      <dgm:prSet/>
      <dgm:spPr/>
      <dgm:t>
        <a:bodyPr/>
        <a:lstStyle/>
        <a:p>
          <a:endParaRPr lang="en-US">
            <a:solidFill>
              <a:schemeClr val="tx1"/>
            </a:solidFill>
          </a:endParaRPr>
        </a:p>
      </dgm:t>
    </dgm:pt>
    <dgm:pt modelId="{B0124775-DAF5-497E-81E1-B583DA0BDF9A}" type="sibTrans" cxnId="{CA99C9CA-2A8E-4112-93C4-B2BFC157E615}">
      <dgm:prSet/>
      <dgm:spPr/>
      <dgm:t>
        <a:bodyPr/>
        <a:lstStyle/>
        <a:p>
          <a:endParaRPr lang="en-US">
            <a:solidFill>
              <a:schemeClr val="tx1"/>
            </a:solidFill>
          </a:endParaRPr>
        </a:p>
      </dgm:t>
    </dgm:pt>
    <dgm:pt modelId="{219D220E-3F29-4BD5-A194-6190E1114B3A}">
      <dgm:prSet/>
      <dgm:spPr/>
      <dgm:t>
        <a:bodyPr/>
        <a:lstStyle/>
        <a:p>
          <a:pPr algn="r"/>
          <a:r>
            <a:rPr lang="en-US" dirty="0">
              <a:solidFill>
                <a:schemeClr val="tx1"/>
              </a:solidFill>
            </a:rPr>
            <a:t>Academia Researchers</a:t>
          </a:r>
        </a:p>
      </dgm:t>
    </dgm:pt>
    <dgm:pt modelId="{8CA834E5-2B19-4EF9-B75A-34568A04651C}" type="parTrans" cxnId="{D95000C3-2713-4A70-ADB2-3496550E0368}">
      <dgm:prSet/>
      <dgm:spPr/>
      <dgm:t>
        <a:bodyPr/>
        <a:lstStyle/>
        <a:p>
          <a:endParaRPr lang="en-US">
            <a:solidFill>
              <a:schemeClr val="tx1"/>
            </a:solidFill>
          </a:endParaRPr>
        </a:p>
      </dgm:t>
    </dgm:pt>
    <dgm:pt modelId="{D7DC2ABC-3B16-43C7-8D06-2FBBF9048E69}" type="sibTrans" cxnId="{D95000C3-2713-4A70-ADB2-3496550E0368}">
      <dgm:prSet/>
      <dgm:spPr/>
      <dgm:t>
        <a:bodyPr/>
        <a:lstStyle/>
        <a:p>
          <a:endParaRPr lang="en-US">
            <a:solidFill>
              <a:schemeClr val="tx1"/>
            </a:solidFill>
          </a:endParaRPr>
        </a:p>
      </dgm:t>
    </dgm:pt>
    <dgm:pt modelId="{E8BA53E2-2E36-41F4-AD46-93A0E78D8E50}">
      <dgm:prSet/>
      <dgm:spPr/>
      <dgm:t>
        <a:bodyPr/>
        <a:lstStyle/>
        <a:p>
          <a:r>
            <a:rPr lang="en-US" dirty="0">
              <a:solidFill>
                <a:schemeClr val="tx1"/>
              </a:solidFill>
            </a:rPr>
            <a:t>BOS Suppliers </a:t>
          </a:r>
        </a:p>
      </dgm:t>
    </dgm:pt>
    <dgm:pt modelId="{E76E65FE-8F34-468A-98A5-5729B940FC7C}" type="parTrans" cxnId="{5A078989-C9CA-4D4A-8349-23CFC335A64E}">
      <dgm:prSet/>
      <dgm:spPr/>
      <dgm:t>
        <a:bodyPr/>
        <a:lstStyle/>
        <a:p>
          <a:endParaRPr lang="en-US">
            <a:solidFill>
              <a:schemeClr val="tx1"/>
            </a:solidFill>
          </a:endParaRPr>
        </a:p>
      </dgm:t>
    </dgm:pt>
    <dgm:pt modelId="{72E606FC-7C01-4057-8C1F-917D7DC97294}" type="sibTrans" cxnId="{5A078989-C9CA-4D4A-8349-23CFC335A64E}">
      <dgm:prSet/>
      <dgm:spPr/>
      <dgm:t>
        <a:bodyPr/>
        <a:lstStyle/>
        <a:p>
          <a:endParaRPr lang="en-US">
            <a:solidFill>
              <a:schemeClr val="tx1"/>
            </a:solidFill>
          </a:endParaRPr>
        </a:p>
      </dgm:t>
    </dgm:pt>
    <dgm:pt modelId="{611D0DB0-B88E-4BB0-9205-0ED51B5F10DD}">
      <dgm:prSet/>
      <dgm:spPr/>
      <dgm:t>
        <a:bodyPr/>
        <a:lstStyle/>
        <a:p>
          <a:pPr algn="l"/>
          <a:r>
            <a:rPr lang="en-US" dirty="0">
              <a:solidFill>
                <a:schemeClr val="tx1"/>
              </a:solidFill>
            </a:rPr>
            <a:t>Standard Organizations</a:t>
          </a:r>
        </a:p>
      </dgm:t>
    </dgm:pt>
    <dgm:pt modelId="{96D2A29A-6097-4302-988A-27666D381503}" type="parTrans" cxnId="{26F9EAE6-DB57-41D3-9F7D-573FC1C2D998}">
      <dgm:prSet/>
      <dgm:spPr/>
      <dgm:t>
        <a:bodyPr/>
        <a:lstStyle/>
        <a:p>
          <a:endParaRPr lang="en-US">
            <a:solidFill>
              <a:schemeClr val="tx1"/>
            </a:solidFill>
          </a:endParaRPr>
        </a:p>
      </dgm:t>
    </dgm:pt>
    <dgm:pt modelId="{BB56D13C-1BB3-4EAB-AF84-272D62D9CBF2}" type="sibTrans" cxnId="{26F9EAE6-DB57-41D3-9F7D-573FC1C2D998}">
      <dgm:prSet/>
      <dgm:spPr/>
      <dgm:t>
        <a:bodyPr/>
        <a:lstStyle/>
        <a:p>
          <a:endParaRPr lang="en-US">
            <a:solidFill>
              <a:schemeClr val="tx1"/>
            </a:solidFill>
          </a:endParaRPr>
        </a:p>
      </dgm:t>
    </dgm:pt>
    <dgm:pt modelId="{931931E9-0324-40F5-B74C-AA8A8C03FFD6}">
      <dgm:prSet/>
      <dgm:spPr/>
      <dgm:t>
        <a:bodyPr/>
        <a:lstStyle/>
        <a:p>
          <a:pPr algn="l"/>
          <a:r>
            <a:rPr lang="en-US" dirty="0">
              <a:solidFill>
                <a:schemeClr val="tx1"/>
              </a:solidFill>
            </a:rPr>
            <a:t>Open-Source Communities</a:t>
          </a:r>
        </a:p>
      </dgm:t>
    </dgm:pt>
    <dgm:pt modelId="{75ED2D9D-74CC-4541-91DB-DBE51F1453E0}" type="parTrans" cxnId="{106819FF-98BD-493C-94BA-B0586BBDD0C9}">
      <dgm:prSet/>
      <dgm:spPr/>
      <dgm:t>
        <a:bodyPr/>
        <a:lstStyle/>
        <a:p>
          <a:endParaRPr lang="en-US">
            <a:solidFill>
              <a:schemeClr val="tx1"/>
            </a:solidFill>
          </a:endParaRPr>
        </a:p>
      </dgm:t>
    </dgm:pt>
    <dgm:pt modelId="{3E145F4E-46EB-432A-98FF-BD0F687DBF4E}" type="sibTrans" cxnId="{106819FF-98BD-493C-94BA-B0586BBDD0C9}">
      <dgm:prSet/>
      <dgm:spPr/>
      <dgm:t>
        <a:bodyPr/>
        <a:lstStyle/>
        <a:p>
          <a:endParaRPr lang="en-US">
            <a:solidFill>
              <a:schemeClr val="tx1"/>
            </a:solidFill>
          </a:endParaRPr>
        </a:p>
      </dgm:t>
    </dgm:pt>
    <dgm:pt modelId="{274F1805-E35C-4B73-A6CE-5549E481DE8A}" type="pres">
      <dgm:prSet presAssocID="{EB470E11-CF9E-4E65-86AB-56953BCD477B}" presName="compositeShape" presStyleCnt="0">
        <dgm:presLayoutVars>
          <dgm:chMax val="7"/>
          <dgm:dir/>
          <dgm:resizeHandles val="exact"/>
        </dgm:presLayoutVars>
      </dgm:prSet>
      <dgm:spPr/>
    </dgm:pt>
    <dgm:pt modelId="{9C092A8B-3FFD-4171-9AAC-0DC54731A5F0}" type="pres">
      <dgm:prSet presAssocID="{C2FBA206-1942-4D62-A052-EFB491B582B7}" presName="circ1" presStyleLbl="vennNode1" presStyleIdx="0" presStyleCnt="7"/>
      <dgm:spPr/>
    </dgm:pt>
    <dgm:pt modelId="{702738CC-05A1-484F-9029-4CD219397C0B}" type="pres">
      <dgm:prSet presAssocID="{C2FBA206-1942-4D62-A052-EFB491B582B7}" presName="circ1Tx" presStyleLbl="revTx" presStyleIdx="0" presStyleCnt="0" custLinFactNeighborX="1002" custLinFactNeighborY="-20526">
        <dgm:presLayoutVars>
          <dgm:chMax val="0"/>
          <dgm:chPref val="0"/>
          <dgm:bulletEnabled val="1"/>
        </dgm:presLayoutVars>
      </dgm:prSet>
      <dgm:spPr/>
    </dgm:pt>
    <dgm:pt modelId="{77862B66-036C-4A61-9016-3BC1576E8882}" type="pres">
      <dgm:prSet presAssocID="{5B209567-1C5D-4CDD-8DE5-4967F4546FBE}" presName="circ2" presStyleLbl="vennNode1" presStyleIdx="1" presStyleCnt="7"/>
      <dgm:spPr/>
    </dgm:pt>
    <dgm:pt modelId="{E6EBD4CD-F82A-46B5-9266-6695246C9B26}" type="pres">
      <dgm:prSet presAssocID="{5B209567-1C5D-4CDD-8DE5-4967F4546FBE}" presName="circ2Tx" presStyleLbl="revTx" presStyleIdx="0" presStyleCnt="0" custLinFactNeighborX="-1626">
        <dgm:presLayoutVars>
          <dgm:chMax val="0"/>
          <dgm:chPref val="0"/>
          <dgm:bulletEnabled val="1"/>
        </dgm:presLayoutVars>
      </dgm:prSet>
      <dgm:spPr/>
    </dgm:pt>
    <dgm:pt modelId="{6B1BBA92-2A50-44F9-82AD-0183E56E5999}" type="pres">
      <dgm:prSet presAssocID="{4BDA27F3-4E0B-4893-B07E-9D27560B88A2}" presName="circ3" presStyleLbl="vennNode1" presStyleIdx="2" presStyleCnt="7"/>
      <dgm:spPr/>
    </dgm:pt>
    <dgm:pt modelId="{E2F9FD30-EDBF-4DF9-9DC2-FADF84295DAE}" type="pres">
      <dgm:prSet presAssocID="{4BDA27F3-4E0B-4893-B07E-9D27560B88A2}" presName="circ3Tx" presStyleLbl="revTx" presStyleIdx="0" presStyleCnt="0" custLinFactNeighborX="-829">
        <dgm:presLayoutVars>
          <dgm:chMax val="0"/>
          <dgm:chPref val="0"/>
          <dgm:bulletEnabled val="1"/>
        </dgm:presLayoutVars>
      </dgm:prSet>
      <dgm:spPr/>
    </dgm:pt>
    <dgm:pt modelId="{9E0D67CD-38CC-4E93-81D1-F55591500D29}" type="pres">
      <dgm:prSet presAssocID="{219D220E-3F29-4BD5-A194-6190E1114B3A}" presName="circ4" presStyleLbl="vennNode1" presStyleIdx="3" presStyleCnt="7"/>
      <dgm:spPr/>
    </dgm:pt>
    <dgm:pt modelId="{2FE3EB57-3CC0-418D-AD62-4D253DE095FB}" type="pres">
      <dgm:prSet presAssocID="{219D220E-3F29-4BD5-A194-6190E1114B3A}" presName="circ4Tx" presStyleLbl="revTx" presStyleIdx="0" presStyleCnt="0">
        <dgm:presLayoutVars>
          <dgm:chMax val="0"/>
          <dgm:chPref val="0"/>
          <dgm:bulletEnabled val="1"/>
        </dgm:presLayoutVars>
      </dgm:prSet>
      <dgm:spPr/>
    </dgm:pt>
    <dgm:pt modelId="{BC01E44B-9127-4931-B3E7-100FF5CE6588}" type="pres">
      <dgm:prSet presAssocID="{E8BA53E2-2E36-41F4-AD46-93A0E78D8E50}" presName="circ5" presStyleLbl="vennNode1" presStyleIdx="4" presStyleCnt="7"/>
      <dgm:spPr/>
    </dgm:pt>
    <dgm:pt modelId="{D097E9C9-B1DD-4E2B-BFE6-F6FE6CC38DDD}" type="pres">
      <dgm:prSet presAssocID="{E8BA53E2-2E36-41F4-AD46-93A0E78D8E50}" presName="circ5Tx" presStyleLbl="revTx" presStyleIdx="0" presStyleCnt="0">
        <dgm:presLayoutVars>
          <dgm:chMax val="0"/>
          <dgm:chPref val="0"/>
          <dgm:bulletEnabled val="1"/>
        </dgm:presLayoutVars>
      </dgm:prSet>
      <dgm:spPr/>
    </dgm:pt>
    <dgm:pt modelId="{A4647169-1004-44F6-9175-BDF8164FD36B}" type="pres">
      <dgm:prSet presAssocID="{611D0DB0-B88E-4BB0-9205-0ED51B5F10DD}" presName="circ6" presStyleLbl="vennNode1" presStyleIdx="5" presStyleCnt="7"/>
      <dgm:spPr/>
    </dgm:pt>
    <dgm:pt modelId="{653751FC-C1DF-46E6-BF71-469AA6AF13E7}" type="pres">
      <dgm:prSet presAssocID="{611D0DB0-B88E-4BB0-9205-0ED51B5F10DD}" presName="circ6Tx" presStyleLbl="revTx" presStyleIdx="0" presStyleCnt="0">
        <dgm:presLayoutVars>
          <dgm:chMax val="0"/>
          <dgm:chPref val="0"/>
          <dgm:bulletEnabled val="1"/>
        </dgm:presLayoutVars>
      </dgm:prSet>
      <dgm:spPr/>
    </dgm:pt>
    <dgm:pt modelId="{090AC3F3-28AE-4C58-8655-552FE60C2064}" type="pres">
      <dgm:prSet presAssocID="{931931E9-0324-40F5-B74C-AA8A8C03FFD6}" presName="circ7" presStyleLbl="vennNode1" presStyleIdx="6" presStyleCnt="7"/>
      <dgm:spPr/>
    </dgm:pt>
    <dgm:pt modelId="{691F7772-BEB6-4088-B97A-38030CDFE993}" type="pres">
      <dgm:prSet presAssocID="{931931E9-0324-40F5-B74C-AA8A8C03FFD6}" presName="circ7Tx" presStyleLbl="revTx" presStyleIdx="0" presStyleCnt="0">
        <dgm:presLayoutVars>
          <dgm:chMax val="0"/>
          <dgm:chPref val="0"/>
          <dgm:bulletEnabled val="1"/>
        </dgm:presLayoutVars>
      </dgm:prSet>
      <dgm:spPr/>
    </dgm:pt>
  </dgm:ptLst>
  <dgm:cxnLst>
    <dgm:cxn modelId="{65C06F13-11D2-4AA6-8BEA-E8BC5C47E485}" type="presOf" srcId="{C2FBA206-1942-4D62-A052-EFB491B582B7}" destId="{702738CC-05A1-484F-9029-4CD219397C0B}" srcOrd="0" destOrd="0" presId="urn:microsoft.com/office/officeart/2005/8/layout/venn1"/>
    <dgm:cxn modelId="{7C2BCE15-7D3A-432F-B0A4-48F083017EA4}" srcId="{EB470E11-CF9E-4E65-86AB-56953BCD477B}" destId="{C2FBA206-1942-4D62-A052-EFB491B582B7}" srcOrd="0" destOrd="0" parTransId="{DC639A41-F142-477F-9B31-363073F62CC2}" sibTransId="{94043538-670A-4E60-B891-B1A2FE57E086}"/>
    <dgm:cxn modelId="{68443275-F903-445C-B13E-085D304B4FB9}" type="presOf" srcId="{931931E9-0324-40F5-B74C-AA8A8C03FFD6}" destId="{691F7772-BEB6-4088-B97A-38030CDFE993}" srcOrd="0" destOrd="0" presId="urn:microsoft.com/office/officeart/2005/8/layout/venn1"/>
    <dgm:cxn modelId="{A6608C84-EEC1-4162-966F-50BA892DD429}" type="presOf" srcId="{611D0DB0-B88E-4BB0-9205-0ED51B5F10DD}" destId="{653751FC-C1DF-46E6-BF71-469AA6AF13E7}" srcOrd="0" destOrd="0" presId="urn:microsoft.com/office/officeart/2005/8/layout/venn1"/>
    <dgm:cxn modelId="{5A078989-C9CA-4D4A-8349-23CFC335A64E}" srcId="{EB470E11-CF9E-4E65-86AB-56953BCD477B}" destId="{E8BA53E2-2E36-41F4-AD46-93A0E78D8E50}" srcOrd="4" destOrd="0" parTransId="{E76E65FE-8F34-468A-98A5-5729B940FC7C}" sibTransId="{72E606FC-7C01-4057-8C1F-917D7DC97294}"/>
    <dgm:cxn modelId="{0D26078C-BAA7-4488-A6E5-ACE8C6C8A72F}" type="presOf" srcId="{E8BA53E2-2E36-41F4-AD46-93A0E78D8E50}" destId="{D097E9C9-B1DD-4E2B-BFE6-F6FE6CC38DDD}" srcOrd="0" destOrd="0" presId="urn:microsoft.com/office/officeart/2005/8/layout/venn1"/>
    <dgm:cxn modelId="{225448A0-552F-48CE-825D-754429B514C8}" type="presOf" srcId="{EB470E11-CF9E-4E65-86AB-56953BCD477B}" destId="{274F1805-E35C-4B73-A6CE-5549E481DE8A}" srcOrd="0" destOrd="0" presId="urn:microsoft.com/office/officeart/2005/8/layout/venn1"/>
    <dgm:cxn modelId="{E95011BA-5C4B-403F-9057-57139FC3994A}" type="presOf" srcId="{5B209567-1C5D-4CDD-8DE5-4967F4546FBE}" destId="{E6EBD4CD-F82A-46B5-9266-6695246C9B26}" srcOrd="0" destOrd="0" presId="urn:microsoft.com/office/officeart/2005/8/layout/venn1"/>
    <dgm:cxn modelId="{D95000C3-2713-4A70-ADB2-3496550E0368}" srcId="{EB470E11-CF9E-4E65-86AB-56953BCD477B}" destId="{219D220E-3F29-4BD5-A194-6190E1114B3A}" srcOrd="3" destOrd="0" parTransId="{8CA834E5-2B19-4EF9-B75A-34568A04651C}" sibTransId="{D7DC2ABC-3B16-43C7-8D06-2FBBF9048E69}"/>
    <dgm:cxn modelId="{CA99C9CA-2A8E-4112-93C4-B2BFC157E615}" srcId="{EB470E11-CF9E-4E65-86AB-56953BCD477B}" destId="{4BDA27F3-4E0B-4893-B07E-9D27560B88A2}" srcOrd="2" destOrd="0" parTransId="{ACDF125D-A3B1-4C1F-B3DA-68E3155D56A7}" sibTransId="{B0124775-DAF5-497E-81E1-B583DA0BDF9A}"/>
    <dgm:cxn modelId="{593682D1-4FEC-407C-947C-BB65164D9625}" type="presOf" srcId="{219D220E-3F29-4BD5-A194-6190E1114B3A}" destId="{2FE3EB57-3CC0-418D-AD62-4D253DE095FB}" srcOrd="0" destOrd="0" presId="urn:microsoft.com/office/officeart/2005/8/layout/venn1"/>
    <dgm:cxn modelId="{26F9EAE6-DB57-41D3-9F7D-573FC1C2D998}" srcId="{EB470E11-CF9E-4E65-86AB-56953BCD477B}" destId="{611D0DB0-B88E-4BB0-9205-0ED51B5F10DD}" srcOrd="5" destOrd="0" parTransId="{96D2A29A-6097-4302-988A-27666D381503}" sibTransId="{BB56D13C-1BB3-4EAB-AF84-272D62D9CBF2}"/>
    <dgm:cxn modelId="{B54A02ED-51D1-40B7-AE16-8818C5CAAC62}" type="presOf" srcId="{4BDA27F3-4E0B-4893-B07E-9D27560B88A2}" destId="{E2F9FD30-EDBF-4DF9-9DC2-FADF84295DAE}" srcOrd="0" destOrd="0" presId="urn:microsoft.com/office/officeart/2005/8/layout/venn1"/>
    <dgm:cxn modelId="{AE835EEF-708D-42E0-B764-3F44F7D7321E}" srcId="{EB470E11-CF9E-4E65-86AB-56953BCD477B}" destId="{5B209567-1C5D-4CDD-8DE5-4967F4546FBE}" srcOrd="1" destOrd="0" parTransId="{F710BDCA-0E8D-48DD-B3FF-CE4E12623715}" sibTransId="{B681780C-82DC-41E1-9369-FAD4401F98EB}"/>
    <dgm:cxn modelId="{106819FF-98BD-493C-94BA-B0586BBDD0C9}" srcId="{EB470E11-CF9E-4E65-86AB-56953BCD477B}" destId="{931931E9-0324-40F5-B74C-AA8A8C03FFD6}" srcOrd="6" destOrd="0" parTransId="{75ED2D9D-74CC-4541-91DB-DBE51F1453E0}" sibTransId="{3E145F4E-46EB-432A-98FF-BD0F687DBF4E}"/>
    <dgm:cxn modelId="{6CB18D9D-5397-4094-9892-0444D282F914}" type="presParOf" srcId="{274F1805-E35C-4B73-A6CE-5549E481DE8A}" destId="{9C092A8B-3FFD-4171-9AAC-0DC54731A5F0}" srcOrd="0" destOrd="0" presId="urn:microsoft.com/office/officeart/2005/8/layout/venn1"/>
    <dgm:cxn modelId="{67BB6EA0-F18F-420E-AF3C-948E9D502253}" type="presParOf" srcId="{274F1805-E35C-4B73-A6CE-5549E481DE8A}" destId="{702738CC-05A1-484F-9029-4CD219397C0B}" srcOrd="1" destOrd="0" presId="urn:microsoft.com/office/officeart/2005/8/layout/venn1"/>
    <dgm:cxn modelId="{775FE246-2A95-48F4-A2A7-064D5051B88F}" type="presParOf" srcId="{274F1805-E35C-4B73-A6CE-5549E481DE8A}" destId="{77862B66-036C-4A61-9016-3BC1576E8882}" srcOrd="2" destOrd="0" presId="urn:microsoft.com/office/officeart/2005/8/layout/venn1"/>
    <dgm:cxn modelId="{1DB6BF19-85B1-40B8-A76D-373C0B6F3B5D}" type="presParOf" srcId="{274F1805-E35C-4B73-A6CE-5549E481DE8A}" destId="{E6EBD4CD-F82A-46B5-9266-6695246C9B26}" srcOrd="3" destOrd="0" presId="urn:microsoft.com/office/officeart/2005/8/layout/venn1"/>
    <dgm:cxn modelId="{D0D08968-B0D3-47A5-A0DE-050D44F94DEE}" type="presParOf" srcId="{274F1805-E35C-4B73-A6CE-5549E481DE8A}" destId="{6B1BBA92-2A50-44F9-82AD-0183E56E5999}" srcOrd="4" destOrd="0" presId="urn:microsoft.com/office/officeart/2005/8/layout/venn1"/>
    <dgm:cxn modelId="{DFD29F58-62AE-423F-A152-2D76EA13B603}" type="presParOf" srcId="{274F1805-E35C-4B73-A6CE-5549E481DE8A}" destId="{E2F9FD30-EDBF-4DF9-9DC2-FADF84295DAE}" srcOrd="5" destOrd="0" presId="urn:microsoft.com/office/officeart/2005/8/layout/venn1"/>
    <dgm:cxn modelId="{793F2D82-EC19-4CA7-B6FD-DDBE8E39A5C2}" type="presParOf" srcId="{274F1805-E35C-4B73-A6CE-5549E481DE8A}" destId="{9E0D67CD-38CC-4E93-81D1-F55591500D29}" srcOrd="6" destOrd="0" presId="urn:microsoft.com/office/officeart/2005/8/layout/venn1"/>
    <dgm:cxn modelId="{F46FB364-9981-4AC7-87AA-D1E8B1FEC8E6}" type="presParOf" srcId="{274F1805-E35C-4B73-A6CE-5549E481DE8A}" destId="{2FE3EB57-3CC0-418D-AD62-4D253DE095FB}" srcOrd="7" destOrd="0" presId="urn:microsoft.com/office/officeart/2005/8/layout/venn1"/>
    <dgm:cxn modelId="{5A0ED7DE-DE4D-4563-BB51-564AB7D4ED5E}" type="presParOf" srcId="{274F1805-E35C-4B73-A6CE-5549E481DE8A}" destId="{BC01E44B-9127-4931-B3E7-100FF5CE6588}" srcOrd="8" destOrd="0" presId="urn:microsoft.com/office/officeart/2005/8/layout/venn1"/>
    <dgm:cxn modelId="{13E7FBD0-4C64-4BC0-9C79-27B5810A5069}" type="presParOf" srcId="{274F1805-E35C-4B73-A6CE-5549E481DE8A}" destId="{D097E9C9-B1DD-4E2B-BFE6-F6FE6CC38DDD}" srcOrd="9" destOrd="0" presId="urn:microsoft.com/office/officeart/2005/8/layout/venn1"/>
    <dgm:cxn modelId="{6303E61F-41DA-4E16-9D44-39E04BDAF37D}" type="presParOf" srcId="{274F1805-E35C-4B73-A6CE-5549E481DE8A}" destId="{A4647169-1004-44F6-9175-BDF8164FD36B}" srcOrd="10" destOrd="0" presId="urn:microsoft.com/office/officeart/2005/8/layout/venn1"/>
    <dgm:cxn modelId="{8D076EC4-C400-429F-A696-39E3646916B6}" type="presParOf" srcId="{274F1805-E35C-4B73-A6CE-5549E481DE8A}" destId="{653751FC-C1DF-46E6-BF71-469AA6AF13E7}" srcOrd="11" destOrd="0" presId="urn:microsoft.com/office/officeart/2005/8/layout/venn1"/>
    <dgm:cxn modelId="{7337FA60-46EC-4AC1-8DAC-F7C7FDA28E46}" type="presParOf" srcId="{274F1805-E35C-4B73-A6CE-5549E481DE8A}" destId="{090AC3F3-28AE-4C58-8655-552FE60C2064}" srcOrd="12" destOrd="0" presId="urn:microsoft.com/office/officeart/2005/8/layout/venn1"/>
    <dgm:cxn modelId="{910FDB10-0E3D-4BDD-BAA3-16075CF9AAB0}" type="presParOf" srcId="{274F1805-E35C-4B73-A6CE-5549E481DE8A}" destId="{691F7772-BEB6-4088-B97A-38030CDFE993}" srcOrd="13"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B24935-0D3D-4EC1-A31C-F5A4E004A4E6}">
      <dsp:nvSpPr>
        <dsp:cNvPr id="0" name=""/>
        <dsp:cNvSpPr/>
      </dsp:nvSpPr>
      <dsp:spPr>
        <a:xfrm rot="5400000">
          <a:off x="542483" y="1403933"/>
          <a:ext cx="1621238" cy="26977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95B174-984F-44C9-AA74-BEA53933F70D}">
      <dsp:nvSpPr>
        <dsp:cNvPr id="0" name=""/>
        <dsp:cNvSpPr/>
      </dsp:nvSpPr>
      <dsp:spPr>
        <a:xfrm>
          <a:off x="343231" y="2267938"/>
          <a:ext cx="2674108" cy="631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100000"/>
            </a:lnSpc>
            <a:spcBef>
              <a:spcPct val="0"/>
            </a:spcBef>
            <a:spcAft>
              <a:spcPct val="35000"/>
            </a:spcAft>
            <a:buFont typeface="Arial" panose="020B0604020202020204" pitchFamily="34" charset="0"/>
            <a:buNone/>
          </a:pPr>
          <a:r>
            <a:rPr lang="en-US" sz="1400" kern="1200" dirty="0"/>
            <a:t>- </a:t>
          </a:r>
          <a:r>
            <a:rPr lang="en-US" sz="1200" kern="1200" dirty="0"/>
            <a:t>Think about differentiated  services</a:t>
          </a:r>
        </a:p>
        <a:p>
          <a:pPr marL="0" lvl="0" indent="0" algn="l" defTabSz="622300">
            <a:lnSpc>
              <a:spcPct val="100000"/>
            </a:lnSpc>
            <a:spcBef>
              <a:spcPct val="0"/>
            </a:spcBef>
            <a:spcAft>
              <a:spcPct val="35000"/>
            </a:spcAft>
            <a:buFont typeface="Arial" panose="020B0604020202020204" pitchFamily="34" charset="0"/>
            <a:buNone/>
          </a:pPr>
          <a:r>
            <a:rPr lang="en-US" sz="1200" kern="1200" dirty="0"/>
            <a:t>- Plan out how to monetize </a:t>
          </a:r>
          <a:r>
            <a:rPr lang="en-US" sz="1200" kern="1200" dirty="0" err="1"/>
            <a:t>NaaS</a:t>
          </a:r>
          <a:endParaRPr lang="en-US" sz="1200" kern="1200" dirty="0"/>
        </a:p>
        <a:p>
          <a:pPr marL="0" lvl="0" indent="0" algn="l" defTabSz="622300">
            <a:lnSpc>
              <a:spcPct val="100000"/>
            </a:lnSpc>
            <a:spcBef>
              <a:spcPct val="0"/>
            </a:spcBef>
            <a:spcAft>
              <a:spcPct val="35000"/>
            </a:spcAft>
            <a:buFont typeface="Arial" panose="020B0604020202020204" pitchFamily="34" charset="0"/>
            <a:buNone/>
          </a:pPr>
          <a:r>
            <a:rPr lang="en-US" sz="1200" kern="1200" dirty="0"/>
            <a:t>- Embrace abstraction and open APIs</a:t>
          </a:r>
        </a:p>
        <a:p>
          <a:pPr marL="0" lvl="0" indent="0" algn="l" defTabSz="622300">
            <a:lnSpc>
              <a:spcPct val="100000"/>
            </a:lnSpc>
            <a:spcBef>
              <a:spcPct val="0"/>
            </a:spcBef>
            <a:spcAft>
              <a:spcPct val="35000"/>
            </a:spcAft>
            <a:buFont typeface="Arial" panose="020B0604020202020204" pitchFamily="34" charset="0"/>
            <a:buNone/>
          </a:pPr>
          <a:r>
            <a:rPr lang="en-US" sz="1200" kern="1200" dirty="0"/>
            <a:t>- Partner with customers and suppliers</a:t>
          </a:r>
        </a:p>
      </dsp:txBody>
      <dsp:txXfrm>
        <a:off x="343231" y="2267938"/>
        <a:ext cx="2674108" cy="631128"/>
      </dsp:txXfrm>
    </dsp:sp>
    <dsp:sp modelId="{6514587B-23B8-4A5E-B7EF-77BAAB8838C0}">
      <dsp:nvSpPr>
        <dsp:cNvPr id="0" name=""/>
        <dsp:cNvSpPr/>
      </dsp:nvSpPr>
      <dsp:spPr>
        <a:xfrm>
          <a:off x="2247832" y="1205325"/>
          <a:ext cx="459528" cy="45952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C55BB5-9B0B-4582-855A-18645857BF3F}">
      <dsp:nvSpPr>
        <dsp:cNvPr id="0" name=""/>
        <dsp:cNvSpPr/>
      </dsp:nvSpPr>
      <dsp:spPr>
        <a:xfrm rot="5400000">
          <a:off x="3643317" y="666150"/>
          <a:ext cx="1621238" cy="26977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5A1EAF-9FAD-4DDD-9AE8-77BCECC71BB0}">
      <dsp:nvSpPr>
        <dsp:cNvPr id="0" name=""/>
        <dsp:cNvSpPr/>
      </dsp:nvSpPr>
      <dsp:spPr>
        <a:xfrm>
          <a:off x="3410004" y="1561996"/>
          <a:ext cx="2435502" cy="2134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00000"/>
            </a:lnSpc>
            <a:spcBef>
              <a:spcPct val="0"/>
            </a:spcBef>
            <a:spcAft>
              <a:spcPct val="35000"/>
            </a:spcAft>
            <a:buNone/>
          </a:pPr>
          <a:r>
            <a:rPr lang="en-US" sz="1200" kern="1200" dirty="0"/>
            <a:t>- Re-image OSS/BSS to take advantage of flexibility, programmability and user control provided by </a:t>
          </a:r>
          <a:r>
            <a:rPr lang="en-US" sz="1200" kern="1200" dirty="0" err="1"/>
            <a:t>NaaS</a:t>
          </a:r>
          <a:endParaRPr lang="en-US" sz="1200" kern="1200" dirty="0"/>
        </a:p>
        <a:p>
          <a:pPr marL="0" lvl="0" indent="0" algn="l" defTabSz="533400">
            <a:lnSpc>
              <a:spcPct val="100000"/>
            </a:lnSpc>
            <a:spcBef>
              <a:spcPct val="0"/>
            </a:spcBef>
            <a:spcAft>
              <a:spcPct val="35000"/>
            </a:spcAft>
            <a:buNone/>
          </a:pPr>
          <a:r>
            <a:rPr lang="en-US" sz="1200" kern="1200" dirty="0"/>
            <a:t>- Work with Network Vendors to Implement open APIs</a:t>
          </a:r>
        </a:p>
        <a:p>
          <a:pPr marL="0" lvl="0" indent="0" algn="l" defTabSz="533400">
            <a:lnSpc>
              <a:spcPct val="100000"/>
            </a:lnSpc>
            <a:spcBef>
              <a:spcPct val="0"/>
            </a:spcBef>
            <a:spcAft>
              <a:spcPct val="35000"/>
            </a:spcAft>
            <a:buNone/>
          </a:pPr>
          <a:r>
            <a:rPr lang="en-US" sz="1200" kern="1200" dirty="0"/>
            <a:t>- Internal Usage of </a:t>
          </a:r>
          <a:r>
            <a:rPr lang="en-US" sz="1200" kern="1200" dirty="0" err="1"/>
            <a:t>NaaS</a:t>
          </a:r>
          <a:endParaRPr lang="en-US" sz="1200" kern="1200" dirty="0"/>
        </a:p>
      </dsp:txBody>
      <dsp:txXfrm>
        <a:off x="3410004" y="1561996"/>
        <a:ext cx="2435502" cy="2134860"/>
      </dsp:txXfrm>
    </dsp:sp>
    <dsp:sp modelId="{BBC57A53-00C2-4ABF-813F-D4E04BA9728A}">
      <dsp:nvSpPr>
        <dsp:cNvPr id="0" name=""/>
        <dsp:cNvSpPr/>
      </dsp:nvSpPr>
      <dsp:spPr>
        <a:xfrm>
          <a:off x="5348666" y="467542"/>
          <a:ext cx="459528" cy="459528"/>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AB5F39-2C32-4E66-9834-E7C828477AD4}">
      <dsp:nvSpPr>
        <dsp:cNvPr id="0" name=""/>
        <dsp:cNvSpPr/>
      </dsp:nvSpPr>
      <dsp:spPr>
        <a:xfrm rot="5400000">
          <a:off x="6685071" y="-140351"/>
          <a:ext cx="1621238" cy="269770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C0AFAD-15FD-4AF9-A817-B57811EE004E}">
      <dsp:nvSpPr>
        <dsp:cNvPr id="0" name=""/>
        <dsp:cNvSpPr/>
      </dsp:nvSpPr>
      <dsp:spPr>
        <a:xfrm>
          <a:off x="6477777" y="780428"/>
          <a:ext cx="2435502" cy="1058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100000"/>
            </a:lnSpc>
            <a:spcBef>
              <a:spcPct val="0"/>
            </a:spcBef>
            <a:spcAft>
              <a:spcPct val="35000"/>
            </a:spcAft>
            <a:buNone/>
          </a:pPr>
          <a:r>
            <a:rPr lang="en-US" sz="1200" kern="1200" dirty="0"/>
            <a:t>- Product innovation though gained agility</a:t>
          </a:r>
        </a:p>
        <a:p>
          <a:pPr marL="0" lvl="0" indent="0" algn="l" defTabSz="533400">
            <a:lnSpc>
              <a:spcPct val="100000"/>
            </a:lnSpc>
            <a:spcBef>
              <a:spcPct val="0"/>
            </a:spcBef>
            <a:spcAft>
              <a:spcPct val="35000"/>
            </a:spcAft>
            <a:buNone/>
          </a:pPr>
          <a:r>
            <a:rPr lang="en-US" sz="1200" kern="1200" dirty="0"/>
            <a:t>- Automation of </a:t>
          </a:r>
          <a:r>
            <a:rPr lang="en-US" sz="1200" kern="1200" dirty="0" err="1"/>
            <a:t>NaaS</a:t>
          </a:r>
          <a:endParaRPr lang="en-US" sz="1200" kern="1200" dirty="0"/>
        </a:p>
        <a:p>
          <a:pPr marL="0" lvl="0" indent="0" algn="l" defTabSz="533400">
            <a:lnSpc>
              <a:spcPct val="100000"/>
            </a:lnSpc>
            <a:spcBef>
              <a:spcPct val="0"/>
            </a:spcBef>
            <a:spcAft>
              <a:spcPct val="35000"/>
            </a:spcAft>
            <a:buNone/>
          </a:pPr>
          <a:r>
            <a:rPr lang="en-US" sz="1200" kern="1200" dirty="0"/>
            <a:t>- Open </a:t>
          </a:r>
          <a:r>
            <a:rPr lang="en-US" sz="1200" kern="1200" dirty="0" err="1"/>
            <a:t>NaaS</a:t>
          </a:r>
          <a:r>
            <a:rPr lang="en-US" sz="1200" kern="1200" dirty="0"/>
            <a:t> to partners</a:t>
          </a:r>
        </a:p>
        <a:p>
          <a:pPr marL="0" lvl="0" indent="0" algn="l" defTabSz="533400">
            <a:lnSpc>
              <a:spcPct val="100000"/>
            </a:lnSpc>
            <a:spcBef>
              <a:spcPct val="0"/>
            </a:spcBef>
            <a:spcAft>
              <a:spcPct val="35000"/>
            </a:spcAft>
            <a:buNone/>
          </a:pPr>
          <a:r>
            <a:rPr lang="en-US" sz="1200" kern="1200" dirty="0"/>
            <a:t>- Monetize </a:t>
          </a:r>
          <a:r>
            <a:rPr lang="en-US" sz="1200" kern="1200" dirty="0" err="1"/>
            <a:t>NaaS</a:t>
          </a:r>
          <a:endParaRPr lang="en-US" sz="1200" kern="1200" dirty="0"/>
        </a:p>
        <a:p>
          <a:pPr marL="0" lvl="0" indent="0" algn="l" defTabSz="533400">
            <a:lnSpc>
              <a:spcPct val="100000"/>
            </a:lnSpc>
            <a:spcBef>
              <a:spcPct val="0"/>
            </a:spcBef>
            <a:spcAft>
              <a:spcPct val="35000"/>
            </a:spcAft>
            <a:buNone/>
          </a:pPr>
          <a:endParaRPr lang="en-US" sz="2000" kern="1200" dirty="0"/>
        </a:p>
      </dsp:txBody>
      <dsp:txXfrm>
        <a:off x="6477777" y="780428"/>
        <a:ext cx="2435502" cy="10581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20F47-8C11-4D41-8B11-507E34E8BD82}">
      <dsp:nvSpPr>
        <dsp:cNvPr id="0" name=""/>
        <dsp:cNvSpPr/>
      </dsp:nvSpPr>
      <dsp:spPr>
        <a:xfrm>
          <a:off x="0" y="20056"/>
          <a:ext cx="4581383" cy="1270540"/>
        </a:xfrm>
        <a:prstGeom prst="roundRect">
          <a:avLst>
            <a:gd name="adj" fmla="val 1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D170AE0-20F8-434D-9E9C-B339A083D6C8}">
      <dsp:nvSpPr>
        <dsp:cNvPr id="0" name=""/>
        <dsp:cNvSpPr/>
      </dsp:nvSpPr>
      <dsp:spPr>
        <a:xfrm>
          <a:off x="138020" y="135229"/>
          <a:ext cx="1345781" cy="1037918"/>
        </a:xfrm>
        <a:prstGeom prst="roundRect">
          <a:avLst>
            <a:gd name="adj" fmla="val 10000"/>
          </a:avLst>
        </a:prstGeom>
        <a:blipFill rotWithShape="1">
          <a:blip xmlns:r="http://schemas.openxmlformats.org/officeDocument/2006/relationships" r:embed="rId1">
            <a:duotone>
              <a:schemeClr val="accent5">
                <a:shade val="45000"/>
                <a:satMod val="135000"/>
              </a:schemeClr>
              <a:prstClr val="white"/>
            </a:duotone>
          </a:blip>
          <a:srcRect/>
          <a:stretch>
            <a:fillRect t="-16000" b="-1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108CD21D-9CC8-4AEE-835F-1DE6D9CA5A55}">
      <dsp:nvSpPr>
        <dsp:cNvPr id="0" name=""/>
        <dsp:cNvSpPr/>
      </dsp:nvSpPr>
      <dsp:spPr>
        <a:xfrm rot="10800000">
          <a:off x="119017" y="1303671"/>
          <a:ext cx="1345781" cy="1477909"/>
        </a:xfrm>
        <a:prstGeom prst="round2SameRect">
          <a:avLst>
            <a:gd name="adj1" fmla="val 10500"/>
            <a:gd name="adj2" fmla="val 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endParaRPr lang="en-US" sz="1400" b="1" kern="1200" dirty="0"/>
        </a:p>
        <a:p>
          <a:pPr marL="0" lvl="0" indent="0" algn="ctr" defTabSz="622300">
            <a:lnSpc>
              <a:spcPct val="90000"/>
            </a:lnSpc>
            <a:spcBef>
              <a:spcPct val="0"/>
            </a:spcBef>
            <a:spcAft>
              <a:spcPct val="35000"/>
            </a:spcAft>
            <a:buNone/>
          </a:pPr>
          <a:r>
            <a:rPr lang="en-US" sz="1100" b="1" kern="1200" dirty="0"/>
            <a:t>Doer</a:t>
          </a:r>
        </a:p>
      </dsp:txBody>
      <dsp:txXfrm rot="10800000">
        <a:off x="160404" y="1303671"/>
        <a:ext cx="1263007" cy="1436522"/>
      </dsp:txXfrm>
    </dsp:sp>
    <dsp:sp modelId="{93112CA7-E78A-4517-989D-C3D0A278CD1A}">
      <dsp:nvSpPr>
        <dsp:cNvPr id="0" name=""/>
        <dsp:cNvSpPr/>
      </dsp:nvSpPr>
      <dsp:spPr>
        <a:xfrm>
          <a:off x="1626454" y="145358"/>
          <a:ext cx="1260054" cy="1027530"/>
        </a:xfrm>
        <a:prstGeom prst="roundRect">
          <a:avLst>
            <a:gd name="adj" fmla="val 10000"/>
          </a:avLst>
        </a:prstGeom>
        <a:blipFill rotWithShape="1">
          <a:blip xmlns:r="http://schemas.openxmlformats.org/officeDocument/2006/relationships" r:embed="rId2">
            <a:duotone>
              <a:schemeClr val="accent3">
                <a:shade val="45000"/>
                <a:satMod val="135000"/>
              </a:schemeClr>
              <a:prstClr val="white"/>
            </a:duotone>
          </a:blip>
          <a:srcRect/>
          <a:stretch>
            <a:fillRect t="-16000" b="-16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92EACE09-2EC9-4A2B-9180-BFB0FB55832C}">
      <dsp:nvSpPr>
        <dsp:cNvPr id="0" name=""/>
        <dsp:cNvSpPr/>
      </dsp:nvSpPr>
      <dsp:spPr>
        <a:xfrm rot="10800000">
          <a:off x="1619267" y="1309028"/>
          <a:ext cx="1345781" cy="1477288"/>
        </a:xfrm>
        <a:prstGeom prst="round2SameRect">
          <a:avLst>
            <a:gd name="adj1" fmla="val 10500"/>
            <a:gd name="adj2" fmla="val 0"/>
          </a:avLst>
        </a:prstGeom>
        <a:gradFill rotWithShape="0">
          <a:gsLst>
            <a:gs pos="0">
              <a:schemeClr val="accent5">
                <a:hueOff val="-3676672"/>
                <a:satOff val="-5114"/>
                <a:lumOff val="-1961"/>
                <a:alphaOff val="0"/>
                <a:lumMod val="110000"/>
                <a:satMod val="105000"/>
                <a:tint val="67000"/>
              </a:schemeClr>
            </a:gs>
            <a:gs pos="50000">
              <a:schemeClr val="accent5">
                <a:hueOff val="-3676672"/>
                <a:satOff val="-5114"/>
                <a:lumOff val="-1961"/>
                <a:alphaOff val="0"/>
                <a:lumMod val="105000"/>
                <a:satMod val="103000"/>
                <a:tint val="73000"/>
              </a:schemeClr>
            </a:gs>
            <a:gs pos="100000">
              <a:schemeClr val="accent5">
                <a:hueOff val="-3676672"/>
                <a:satOff val="-5114"/>
                <a:lumOff val="-196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On the Loop</a:t>
          </a:r>
        </a:p>
        <a:p>
          <a:pPr marL="0" lvl="0" indent="0" algn="ctr" defTabSz="533400">
            <a:lnSpc>
              <a:spcPct val="90000"/>
            </a:lnSpc>
            <a:spcBef>
              <a:spcPct val="0"/>
            </a:spcBef>
            <a:spcAft>
              <a:spcPct val="35000"/>
            </a:spcAft>
            <a:buNone/>
          </a:pPr>
          <a:endParaRPr lang="en-US" sz="1100" b="1" kern="1200" dirty="0"/>
        </a:p>
        <a:p>
          <a:pPr marL="0" lvl="0" indent="0" algn="ctr" defTabSz="533400">
            <a:lnSpc>
              <a:spcPct val="90000"/>
            </a:lnSpc>
            <a:spcBef>
              <a:spcPct val="0"/>
            </a:spcBef>
            <a:spcAft>
              <a:spcPct val="35000"/>
            </a:spcAft>
            <a:buNone/>
          </a:pPr>
          <a:r>
            <a:rPr lang="en-US" sz="1100" b="1" kern="1200" dirty="0"/>
            <a:t>Examiner</a:t>
          </a:r>
        </a:p>
        <a:p>
          <a:pPr marL="0" lvl="0" indent="0" algn="ctr" defTabSz="533400">
            <a:lnSpc>
              <a:spcPct val="90000"/>
            </a:lnSpc>
            <a:spcBef>
              <a:spcPct val="0"/>
            </a:spcBef>
            <a:spcAft>
              <a:spcPct val="35000"/>
            </a:spcAft>
            <a:buNone/>
          </a:pPr>
          <a:r>
            <a:rPr lang="en-US" sz="1100" b="1" kern="1200" dirty="0"/>
            <a:t>Exception Handler</a:t>
          </a:r>
        </a:p>
      </dsp:txBody>
      <dsp:txXfrm rot="10800000">
        <a:off x="1660654" y="1309028"/>
        <a:ext cx="1263007" cy="1435901"/>
      </dsp:txXfrm>
    </dsp:sp>
    <dsp:sp modelId="{DC2A47D9-E3FD-4CAD-8ADB-F6BFC3CA9802}">
      <dsp:nvSpPr>
        <dsp:cNvPr id="0" name=""/>
        <dsp:cNvSpPr/>
      </dsp:nvSpPr>
      <dsp:spPr>
        <a:xfrm>
          <a:off x="3118420" y="135231"/>
          <a:ext cx="1325446" cy="1097521"/>
        </a:xfrm>
        <a:prstGeom prst="roundRect">
          <a:avLst>
            <a:gd name="adj" fmla="val 10000"/>
          </a:avLst>
        </a:prstGeom>
        <a:blipFill rotWithShape="1">
          <a:blip xmlns:r="http://schemas.openxmlformats.org/officeDocument/2006/relationships" r:embed="rId3">
            <a:duotone>
              <a:schemeClr val="accent6">
                <a:shade val="45000"/>
                <a:satMod val="135000"/>
              </a:schemeClr>
              <a:prstClr val="white"/>
            </a:duotone>
          </a:blip>
          <a:srcRect/>
          <a:stretch>
            <a:fillRect t="-10000" b="-10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CF060564-50C8-4D7E-BCE6-5A643333A07E}">
      <dsp:nvSpPr>
        <dsp:cNvPr id="0" name=""/>
        <dsp:cNvSpPr/>
      </dsp:nvSpPr>
      <dsp:spPr>
        <a:xfrm rot="10800000">
          <a:off x="3123111" y="1295235"/>
          <a:ext cx="1339913" cy="1462675"/>
        </a:xfrm>
        <a:prstGeom prst="round2SameRect">
          <a:avLst>
            <a:gd name="adj1" fmla="val 10500"/>
            <a:gd name="adj2" fmla="val 0"/>
          </a:avLst>
        </a:prstGeom>
        <a:gradFill rotWithShape="0">
          <a:gsLst>
            <a:gs pos="0">
              <a:schemeClr val="accent5">
                <a:hueOff val="-7353344"/>
                <a:satOff val="-10228"/>
                <a:lumOff val="-3922"/>
                <a:alphaOff val="0"/>
                <a:lumMod val="110000"/>
                <a:satMod val="105000"/>
                <a:tint val="67000"/>
              </a:schemeClr>
            </a:gs>
            <a:gs pos="50000">
              <a:schemeClr val="accent5">
                <a:hueOff val="-7353344"/>
                <a:satOff val="-10228"/>
                <a:lumOff val="-3922"/>
                <a:alphaOff val="0"/>
                <a:lumMod val="105000"/>
                <a:satMod val="103000"/>
                <a:tint val="73000"/>
              </a:schemeClr>
            </a:gs>
            <a:gs pos="100000">
              <a:schemeClr val="accent5">
                <a:hueOff val="-7353344"/>
                <a:satOff val="-10228"/>
                <a:lumOff val="-392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solidFill>
                <a:schemeClr val="accent2">
                  <a:lumMod val="75000"/>
                </a:schemeClr>
              </a:solidFill>
            </a:rPr>
            <a:t>Out of the Loop </a:t>
          </a:r>
        </a:p>
        <a:p>
          <a:pPr marL="0" lvl="0" indent="0" algn="ctr" defTabSz="533400">
            <a:lnSpc>
              <a:spcPct val="90000"/>
            </a:lnSpc>
            <a:spcBef>
              <a:spcPct val="0"/>
            </a:spcBef>
            <a:spcAft>
              <a:spcPct val="35000"/>
            </a:spcAft>
            <a:buNone/>
          </a:pPr>
          <a:endParaRPr lang="en-US" sz="1100" b="1" kern="1200" dirty="0"/>
        </a:p>
        <a:p>
          <a:pPr marL="0" lvl="0" indent="0" algn="ctr" defTabSz="533400">
            <a:lnSpc>
              <a:spcPct val="90000"/>
            </a:lnSpc>
            <a:spcBef>
              <a:spcPct val="0"/>
            </a:spcBef>
            <a:spcAft>
              <a:spcPct val="35000"/>
            </a:spcAft>
            <a:buNone/>
          </a:pPr>
          <a:r>
            <a:rPr lang="en-US" sz="1100" b="1" kern="1200" dirty="0"/>
            <a:t>Designer</a:t>
          </a:r>
        </a:p>
        <a:p>
          <a:pPr marL="0" lvl="0" indent="0" algn="ctr" defTabSz="533400">
            <a:lnSpc>
              <a:spcPct val="90000"/>
            </a:lnSpc>
            <a:spcBef>
              <a:spcPct val="0"/>
            </a:spcBef>
            <a:spcAft>
              <a:spcPct val="35000"/>
            </a:spcAft>
            <a:buNone/>
          </a:pPr>
          <a:r>
            <a:rPr lang="en-US" sz="1100" b="1" kern="1200" dirty="0"/>
            <a:t>Trainer</a:t>
          </a:r>
        </a:p>
        <a:p>
          <a:pPr marL="0" lvl="0" indent="0" algn="ctr" defTabSz="533400">
            <a:lnSpc>
              <a:spcPct val="90000"/>
            </a:lnSpc>
            <a:spcBef>
              <a:spcPct val="0"/>
            </a:spcBef>
            <a:spcAft>
              <a:spcPct val="35000"/>
            </a:spcAft>
            <a:buNone/>
          </a:pPr>
          <a:r>
            <a:rPr lang="en-US" sz="1100" b="1" kern="1200" dirty="0"/>
            <a:t>Explainer</a:t>
          </a:r>
        </a:p>
      </dsp:txBody>
      <dsp:txXfrm rot="10800000">
        <a:off x="3164318" y="1295235"/>
        <a:ext cx="1257499" cy="14214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092A8B-3FFD-4171-9AAC-0DC54731A5F0}">
      <dsp:nvSpPr>
        <dsp:cNvPr id="0" name=""/>
        <dsp:cNvSpPr/>
      </dsp:nvSpPr>
      <dsp:spPr>
        <a:xfrm>
          <a:off x="1847819" y="1413543"/>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02738CC-05A1-484F-9029-4CD219397C0B}">
      <dsp:nvSpPr>
        <dsp:cNvPr id="0" name=""/>
        <dsp:cNvSpPr/>
      </dsp:nvSpPr>
      <dsp:spPr>
        <a:xfrm>
          <a:off x="1776121" y="355661"/>
          <a:ext cx="1337237" cy="71562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Carriers</a:t>
          </a:r>
        </a:p>
      </dsp:txBody>
      <dsp:txXfrm>
        <a:off x="1776121" y="355661"/>
        <a:ext cx="1337237" cy="715626"/>
      </dsp:txXfrm>
    </dsp:sp>
    <dsp:sp modelId="{77862B66-036C-4A61-9016-3BC1576E8882}">
      <dsp:nvSpPr>
        <dsp:cNvPr id="0" name=""/>
        <dsp:cNvSpPr/>
      </dsp:nvSpPr>
      <dsp:spPr>
        <a:xfrm>
          <a:off x="2190152" y="1578137"/>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6EBD4CD-F82A-46B5-9266-6695246C9B26}">
      <dsp:nvSpPr>
        <dsp:cNvPr id="0" name=""/>
        <dsp:cNvSpPr/>
      </dsp:nvSpPr>
      <dsp:spPr>
        <a:xfrm>
          <a:off x="3480574" y="1182396"/>
          <a:ext cx="1264297" cy="7871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Network Equipment Vendors</a:t>
          </a:r>
        </a:p>
      </dsp:txBody>
      <dsp:txXfrm>
        <a:off x="3480574" y="1182396"/>
        <a:ext cx="1264297" cy="787189"/>
      </dsp:txXfrm>
    </dsp:sp>
    <dsp:sp modelId="{6B1BBA92-2A50-44F9-82AD-0183E56E5999}">
      <dsp:nvSpPr>
        <dsp:cNvPr id="0" name=""/>
        <dsp:cNvSpPr/>
      </dsp:nvSpPr>
      <dsp:spPr>
        <a:xfrm>
          <a:off x="2274276" y="1948474"/>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E2F9FD30-EDBF-4DF9-9DC2-FADF84295DAE}">
      <dsp:nvSpPr>
        <dsp:cNvPr id="0" name=""/>
        <dsp:cNvSpPr/>
      </dsp:nvSpPr>
      <dsp:spPr>
        <a:xfrm>
          <a:off x="3612419" y="2184273"/>
          <a:ext cx="1239984" cy="8408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New Service Developers</a:t>
          </a:r>
        </a:p>
      </dsp:txBody>
      <dsp:txXfrm>
        <a:off x="3612419" y="2184273"/>
        <a:ext cx="1239984" cy="840861"/>
      </dsp:txXfrm>
    </dsp:sp>
    <dsp:sp modelId="{9E0D67CD-38CC-4E93-81D1-F55591500D29}">
      <dsp:nvSpPr>
        <dsp:cNvPr id="0" name=""/>
        <dsp:cNvSpPr/>
      </dsp:nvSpPr>
      <dsp:spPr>
        <a:xfrm>
          <a:off x="2037464" y="2245459"/>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2FE3EB57-3CC0-418D-AD62-4D253DE095FB}">
      <dsp:nvSpPr>
        <dsp:cNvPr id="0" name=""/>
        <dsp:cNvSpPr/>
      </dsp:nvSpPr>
      <dsp:spPr>
        <a:xfrm>
          <a:off x="3087803" y="3311385"/>
          <a:ext cx="1337237" cy="7692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r" defTabSz="755650">
            <a:lnSpc>
              <a:spcPct val="90000"/>
            </a:lnSpc>
            <a:spcBef>
              <a:spcPct val="0"/>
            </a:spcBef>
            <a:spcAft>
              <a:spcPct val="35000"/>
            </a:spcAft>
            <a:buNone/>
          </a:pPr>
          <a:r>
            <a:rPr lang="en-US" sz="1700" kern="1200" dirty="0">
              <a:solidFill>
                <a:schemeClr val="tx1"/>
              </a:solidFill>
            </a:rPr>
            <a:t>Academia Researchers</a:t>
          </a:r>
        </a:p>
      </dsp:txBody>
      <dsp:txXfrm>
        <a:off x="3087803" y="3311385"/>
        <a:ext cx="1337237" cy="769298"/>
      </dsp:txXfrm>
    </dsp:sp>
    <dsp:sp modelId="{BC01E44B-9127-4931-B3E7-100FF5CE6588}">
      <dsp:nvSpPr>
        <dsp:cNvPr id="0" name=""/>
        <dsp:cNvSpPr/>
      </dsp:nvSpPr>
      <dsp:spPr>
        <a:xfrm>
          <a:off x="1658174" y="2245459"/>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D097E9C9-B1DD-4E2B-BFE6-F6FE6CC38DDD}">
      <dsp:nvSpPr>
        <dsp:cNvPr id="0" name=""/>
        <dsp:cNvSpPr/>
      </dsp:nvSpPr>
      <dsp:spPr>
        <a:xfrm>
          <a:off x="437641" y="3311385"/>
          <a:ext cx="1337237" cy="76929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BOS Suppliers </a:t>
          </a:r>
        </a:p>
      </dsp:txBody>
      <dsp:txXfrm>
        <a:off x="437641" y="3311385"/>
        <a:ext cx="1337237" cy="769298"/>
      </dsp:txXfrm>
    </dsp:sp>
    <dsp:sp modelId="{A4647169-1004-44F6-9175-BDF8164FD36B}">
      <dsp:nvSpPr>
        <dsp:cNvPr id="0" name=""/>
        <dsp:cNvSpPr/>
      </dsp:nvSpPr>
      <dsp:spPr>
        <a:xfrm>
          <a:off x="1421362" y="1948474"/>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53751FC-C1DF-46E6-BF71-469AA6AF13E7}">
      <dsp:nvSpPr>
        <dsp:cNvPr id="0" name=""/>
        <dsp:cNvSpPr/>
      </dsp:nvSpPr>
      <dsp:spPr>
        <a:xfrm>
          <a:off x="0" y="2184273"/>
          <a:ext cx="1239984" cy="84086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Standard Organizations</a:t>
          </a:r>
        </a:p>
      </dsp:txBody>
      <dsp:txXfrm>
        <a:off x="0" y="2184273"/>
        <a:ext cx="1239984" cy="840861"/>
      </dsp:txXfrm>
    </dsp:sp>
    <dsp:sp modelId="{090AC3F3-28AE-4C58-8655-552FE60C2064}">
      <dsp:nvSpPr>
        <dsp:cNvPr id="0" name=""/>
        <dsp:cNvSpPr/>
      </dsp:nvSpPr>
      <dsp:spPr>
        <a:xfrm>
          <a:off x="1505486" y="1578137"/>
          <a:ext cx="1167043" cy="1167187"/>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691F7772-BEB6-4088-B97A-38030CDFE993}">
      <dsp:nvSpPr>
        <dsp:cNvPr id="0" name=""/>
        <dsp:cNvSpPr/>
      </dsp:nvSpPr>
      <dsp:spPr>
        <a:xfrm>
          <a:off x="97253" y="1182396"/>
          <a:ext cx="1264297" cy="787189"/>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tx1"/>
              </a:solidFill>
            </a:rPr>
            <a:t>Open-Source Communities</a:t>
          </a:r>
        </a:p>
      </dsp:txBody>
      <dsp:txXfrm>
        <a:off x="97253" y="1182396"/>
        <a:ext cx="1264297" cy="787189"/>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F565BB-66C2-4792-8CD9-CB6FAEAACB4A}" type="datetimeFigureOut">
              <a:rPr lang="zh-CN" altLang="en-US" smtClean="0"/>
              <a:t>2021/2/3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CE968-001E-4D4F-91BB-DCA9914BBE98}" type="slidenum">
              <a:rPr lang="zh-CN" altLang="en-US" smtClean="0"/>
              <a:t>‹#›</a:t>
            </a:fld>
            <a:endParaRPr lang="zh-CN" altLang="en-US"/>
          </a:p>
        </p:txBody>
      </p:sp>
    </p:spTree>
    <p:extLst>
      <p:ext uri="{BB962C8B-B14F-4D97-AF65-F5344CB8AC3E}">
        <p14:creationId xmlns:p14="http://schemas.microsoft.com/office/powerpoint/2010/main" val="2297082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Arial" panose="020B0604020202020204" pitchFamily="34" charset="0"/>
            </a:endParaRPr>
          </a:p>
        </p:txBody>
      </p:sp>
      <p:sp>
        <p:nvSpPr>
          <p:cNvPr id="4" name="灯片编号占位符 3"/>
          <p:cNvSpPr>
            <a:spLocks noGrp="1"/>
          </p:cNvSpPr>
          <p:nvPr>
            <p:ph type="sldNum" sz="quarter" idx="10"/>
          </p:nvPr>
        </p:nvSpPr>
        <p:spPr/>
        <p:txBody>
          <a:bodyPr/>
          <a:lstStyle/>
          <a:p>
            <a:pPr marL="0" marR="0" lvl="0" indent="0" algn="r" defTabSz="914478" rtl="0" eaLnBrk="1" fontAlgn="auto" latinLnBrk="0" hangingPunct="1">
              <a:lnSpc>
                <a:spcPct val="100000"/>
              </a:lnSpc>
              <a:spcBef>
                <a:spcPts val="0"/>
              </a:spcBef>
              <a:spcAft>
                <a:spcPts val="0"/>
              </a:spcAft>
              <a:buClrTx/>
              <a:buSzTx/>
              <a:buFontTx/>
              <a:buNone/>
              <a:tabLst/>
              <a:defRPr/>
            </a:pPr>
            <a:fld id="{F07326F3-4732-B74B-9C70-D0992466E499}" type="slidenum">
              <a:rPr kumimoji="0" lang="en-US" sz="1200" b="0" i="0" u="none" strike="noStrike" kern="1200" cap="none" spc="0" normalizeH="0" baseline="0" noProof="0" smtClean="0">
                <a:ln>
                  <a:noFill/>
                </a:ln>
                <a:solidFill>
                  <a:prstClr val="black"/>
                </a:solidFill>
                <a:effectLst/>
                <a:uLnTx/>
                <a:uFillTx/>
                <a:latin typeface="Arial" pitchFamily="34" charset="-122"/>
                <a:ea typeface="+mn-ea"/>
                <a:cs typeface="+mn-cs"/>
              </a:rPr>
              <a:pPr marL="0" marR="0" lvl="0" indent="0" algn="r" defTabSz="91447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9995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5EAB9F2F-349D-4659-A3BD-BE1D5E86B73F}" type="datetimeFigureOut">
              <a:rPr lang="zh-CN" altLang="en-US"/>
              <a:pPr>
                <a:defRPr/>
              </a:pPr>
              <a:t>2021/2/3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4EFA5EF-5873-4309-8492-F5786FD2498F}" type="slidenum">
              <a:rPr lang="zh-CN" altLang="en-US"/>
              <a:pPr>
                <a:defRPr/>
              </a:pPr>
              <a:t>‹#›</a:t>
            </a:fld>
            <a:endParaRPr lang="zh-CN" altLang="en-US"/>
          </a:p>
        </p:txBody>
      </p:sp>
    </p:spTree>
    <p:extLst>
      <p:ext uri="{BB962C8B-B14F-4D97-AF65-F5344CB8AC3E}">
        <p14:creationId xmlns:p14="http://schemas.microsoft.com/office/powerpoint/2010/main" val="2762595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E21BF6CC-4581-4521-BCDB-0CA2E32EFCC2}" type="datetimeFigureOut">
              <a:rPr lang="zh-CN" altLang="en-US"/>
              <a:pPr>
                <a:defRPr/>
              </a:pPr>
              <a:t>2021/2/3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4B3A53B-D137-4C17-9F2D-35B0243F40DA}" type="slidenum">
              <a:rPr lang="zh-CN" altLang="en-US"/>
              <a:pPr>
                <a:defRPr/>
              </a:pPr>
              <a:t>‹#›</a:t>
            </a:fld>
            <a:endParaRPr lang="zh-CN" altLang="en-US"/>
          </a:p>
        </p:txBody>
      </p:sp>
    </p:spTree>
    <p:extLst>
      <p:ext uri="{BB962C8B-B14F-4D97-AF65-F5344CB8AC3E}">
        <p14:creationId xmlns:p14="http://schemas.microsoft.com/office/powerpoint/2010/main" val="1871613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558786AD-1E05-4FF2-B504-ADA70DBE04E2}" type="datetimeFigureOut">
              <a:rPr lang="zh-CN" altLang="en-US"/>
              <a:pPr>
                <a:defRPr/>
              </a:pPr>
              <a:t>2021/2/3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1701815-6F6B-4A19-A526-DA4D432C4481}" type="slidenum">
              <a:rPr lang="zh-CN" altLang="en-US"/>
              <a:pPr>
                <a:defRPr/>
              </a:pPr>
              <a:t>‹#›</a:t>
            </a:fld>
            <a:endParaRPr lang="zh-CN" altLang="en-US"/>
          </a:p>
        </p:txBody>
      </p:sp>
    </p:spTree>
    <p:extLst>
      <p:ext uri="{BB962C8B-B14F-4D97-AF65-F5344CB8AC3E}">
        <p14:creationId xmlns:p14="http://schemas.microsoft.com/office/powerpoint/2010/main" val="2676369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3198" baseline="0">
                <a:solidFill>
                  <a:srgbClr val="575756"/>
                </a:solidFill>
                <a:latin typeface="Microsoft YaHei" panose="020B0503020204020204" pitchFamily="34" charset="-122"/>
                <a:ea typeface="Microsoft YaHei" panose="020B0503020204020204" pitchFamily="34" charset="-122"/>
              </a:defRPr>
            </a:lvl1pPr>
            <a:lvl2pPr marL="593396" indent="0" algn="ctr">
              <a:buNone/>
              <a:defRPr sz="2596"/>
            </a:lvl2pPr>
            <a:lvl3pPr marL="1186789" indent="0" algn="ctr">
              <a:buNone/>
              <a:defRPr sz="2336"/>
            </a:lvl3pPr>
            <a:lvl4pPr marL="1780185" indent="0" algn="ctr">
              <a:buNone/>
              <a:defRPr sz="2077"/>
            </a:lvl4pPr>
            <a:lvl5pPr marL="2373579" indent="0" algn="ctr">
              <a:buNone/>
              <a:defRPr sz="2077"/>
            </a:lvl5pPr>
            <a:lvl6pPr marL="2966974" indent="0" algn="ctr">
              <a:buNone/>
              <a:defRPr sz="2077"/>
            </a:lvl6pPr>
            <a:lvl7pPr marL="3560368" indent="0" algn="ctr">
              <a:buNone/>
              <a:defRPr sz="2077"/>
            </a:lvl7pPr>
            <a:lvl8pPr marL="4153764" indent="0" algn="ctr">
              <a:buNone/>
              <a:defRPr sz="2077"/>
            </a:lvl8pPr>
            <a:lvl9pPr marL="4747157"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393" algn="ctr"/>
              </a:tabLst>
              <a:defRPr sz="1798" baseline="0">
                <a:solidFill>
                  <a:srgbClr val="575756"/>
                </a:solidFill>
                <a:latin typeface="Microsoft YaHei" panose="020B0503020204020204" pitchFamily="34" charset="-122"/>
                <a:ea typeface="Microsoft YaHei" panose="020B0503020204020204" pitchFamily="34" charset="-122"/>
                <a:cs typeface="Arial" panose="020B0604020202020204" pitchFamily="34" charset="0"/>
              </a:defRPr>
            </a:lvl1pPr>
            <a:lvl2pPr marL="525403" indent="-171014">
              <a:buFont typeface="Arial" panose="020B0604020202020204" pitchFamily="34" charset="0"/>
              <a:buChar char="•"/>
              <a:tabLst>
                <a:tab pos="1207393" algn="ctr"/>
              </a:tabLst>
              <a:defRPr sz="1298" baseline="0"/>
            </a:lvl2pPr>
            <a:lvl3pPr marL="525403" indent="-171014">
              <a:buFont typeface="Arial" panose="020B0604020202020204" pitchFamily="34" charset="0"/>
              <a:buChar char="•"/>
              <a:tabLst>
                <a:tab pos="1207393" algn="ctr"/>
              </a:tabLst>
              <a:defRPr sz="1298" baseline="0"/>
            </a:lvl3pPr>
            <a:lvl4pPr marL="525403" indent="-171014">
              <a:buFont typeface="Arial" panose="020B0604020202020204" pitchFamily="34" charset="0"/>
              <a:buChar char="•"/>
              <a:tabLst>
                <a:tab pos="1207393" algn="ctr"/>
              </a:tabLst>
              <a:defRPr sz="1298" baseline="0"/>
            </a:lvl4pPr>
            <a:lvl5pPr marL="525403" indent="-171014">
              <a:buFont typeface="Arial" panose="020B0604020202020204" pitchFamily="34" charset="0"/>
              <a:buChar char="•"/>
              <a:tabLst>
                <a:tab pos="1207393"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16344907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9"/>
              </a:lnSpc>
              <a:spcBef>
                <a:spcPts val="0"/>
              </a:spcBef>
              <a:buNone/>
              <a:defRPr sz="319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93662" indent="0" algn="ctr">
              <a:buNone/>
              <a:defRPr sz="2597"/>
            </a:lvl2pPr>
            <a:lvl3pPr marL="1187323" indent="0" algn="ctr">
              <a:buNone/>
              <a:defRPr sz="2337"/>
            </a:lvl3pPr>
            <a:lvl4pPr marL="1780986" indent="0" algn="ctr">
              <a:buNone/>
              <a:defRPr sz="2078"/>
            </a:lvl4pPr>
            <a:lvl5pPr marL="2374648" indent="0" algn="ctr">
              <a:buNone/>
              <a:defRPr sz="2078"/>
            </a:lvl5pPr>
            <a:lvl6pPr marL="2968309" indent="0" algn="ctr">
              <a:buNone/>
              <a:defRPr sz="2078"/>
            </a:lvl6pPr>
            <a:lvl7pPr marL="3561971" indent="0" algn="ctr">
              <a:buNone/>
              <a:defRPr sz="2078"/>
            </a:lvl7pPr>
            <a:lvl8pPr marL="4155634" indent="0" algn="ctr">
              <a:buNone/>
              <a:defRPr sz="2078"/>
            </a:lvl8pPr>
            <a:lvl9pPr marL="4749295" indent="0" algn="ctr">
              <a:buNone/>
              <a:defRPr sz="2078"/>
            </a:lvl9pPr>
          </a:lstStyle>
          <a:p>
            <a:r>
              <a:rPr lang="en-US" dirty="0"/>
              <a:t>Click to edit Master title style</a:t>
            </a:r>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25739" y="1501989"/>
            <a:ext cx="10729365" cy="4690459"/>
          </a:xfrm>
          <a:prstGeom prst="rect">
            <a:avLst/>
          </a:prstGeom>
        </p:spPr>
        <p:txBody>
          <a:bodyPr lIns="0" tIns="0" rIns="0" bIns="0"/>
          <a:lstStyle>
            <a:lvl1pPr marL="12368" indent="0">
              <a:lnSpc>
                <a:spcPct val="100000"/>
              </a:lnSpc>
              <a:spcBef>
                <a:spcPts val="0"/>
              </a:spcBef>
              <a:buFontTx/>
              <a:buNone/>
              <a:tabLst>
                <a:tab pos="1207937" algn="ctr"/>
              </a:tabLst>
              <a:defRPr sz="1799" baseline="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vl2pPr marL="525640" indent="-171091">
              <a:buFont typeface="Arial" panose="020B0604020202020204" pitchFamily="34" charset="0"/>
              <a:buChar char="•"/>
              <a:tabLst>
                <a:tab pos="1207937" algn="ctr"/>
              </a:tabLst>
              <a:defRPr sz="1298" baseline="0"/>
            </a:lvl2pPr>
            <a:lvl3pPr marL="525640" indent="-171091">
              <a:buFont typeface="Arial" panose="020B0604020202020204" pitchFamily="34" charset="0"/>
              <a:buChar char="•"/>
              <a:tabLst>
                <a:tab pos="1207937" algn="ctr"/>
              </a:tabLst>
              <a:defRPr sz="1298" baseline="0"/>
            </a:lvl3pPr>
            <a:lvl4pPr marL="525640" indent="-171091">
              <a:buFont typeface="Arial" panose="020B0604020202020204" pitchFamily="34" charset="0"/>
              <a:buChar char="•"/>
              <a:tabLst>
                <a:tab pos="1207937" algn="ctr"/>
              </a:tabLst>
              <a:defRPr sz="1298" baseline="0"/>
            </a:lvl4pPr>
            <a:lvl5pPr marL="525640" indent="-171091">
              <a:buFont typeface="Arial" panose="020B0604020202020204" pitchFamily="34" charset="0"/>
              <a:buChar char="•"/>
              <a:tabLst>
                <a:tab pos="1207937" algn="ctr"/>
              </a:tabLst>
              <a:defRPr sz="1298" baseline="0"/>
            </a:lvl5pPr>
          </a:lstStyle>
          <a:p>
            <a:pPr lvl="0"/>
            <a:r>
              <a:rPr lang="en-US" dirty="0"/>
              <a:t>Click to edit Master text style</a:t>
            </a:r>
          </a:p>
        </p:txBody>
      </p:sp>
    </p:spTree>
    <p:extLst>
      <p:ext uri="{BB962C8B-B14F-4D97-AF65-F5344CB8AC3E}">
        <p14:creationId xmlns:p14="http://schemas.microsoft.com/office/powerpoint/2010/main" val="1876533331"/>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hinese text pag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993400"/>
          </a:xfrm>
          <a:prstGeom prst="rect">
            <a:avLst/>
          </a:prstGeom>
        </p:spPr>
        <p:txBody>
          <a:bodyPr lIns="0" tIns="0" rIns="0" bIns="0" anchor="t">
            <a:normAutofit/>
          </a:bodyPr>
          <a:lstStyle>
            <a:lvl1pPr marL="0" indent="0" algn="l">
              <a:lnSpc>
                <a:spcPts val="3427"/>
              </a:lnSpc>
              <a:spcBef>
                <a:spcPts val="0"/>
              </a:spcBef>
              <a:buNone/>
              <a:defRPr sz="3198" baseline="0">
                <a:solidFill>
                  <a:srgbClr val="575756"/>
                </a:solidFill>
                <a:latin typeface="Microsoft YaHei" panose="020B0503020204020204" pitchFamily="34" charset="-122"/>
                <a:ea typeface="Microsoft YaHei" panose="020B0503020204020204" pitchFamily="34" charset="-122"/>
              </a:defRPr>
            </a:lvl1pPr>
            <a:lvl2pPr marL="593396" indent="0" algn="ctr">
              <a:buNone/>
              <a:defRPr sz="2596"/>
            </a:lvl2pPr>
            <a:lvl3pPr marL="1186789" indent="0" algn="ctr">
              <a:buNone/>
              <a:defRPr sz="2336"/>
            </a:lvl3pPr>
            <a:lvl4pPr marL="1780185" indent="0" algn="ctr">
              <a:buNone/>
              <a:defRPr sz="2077"/>
            </a:lvl4pPr>
            <a:lvl5pPr marL="2373579" indent="0" algn="ctr">
              <a:buNone/>
              <a:defRPr sz="2077"/>
            </a:lvl5pPr>
            <a:lvl6pPr marL="2966974" indent="0" algn="ctr">
              <a:buNone/>
              <a:defRPr sz="2077"/>
            </a:lvl6pPr>
            <a:lvl7pPr marL="3560368" indent="0" algn="ctr">
              <a:buNone/>
              <a:defRPr sz="2077"/>
            </a:lvl7pPr>
            <a:lvl8pPr marL="4153764" indent="0" algn="ctr">
              <a:buNone/>
              <a:defRPr sz="2077"/>
            </a:lvl8pPr>
            <a:lvl9pPr marL="4747157" indent="0" algn="ctr">
              <a:buNone/>
              <a:defRPr sz="2077"/>
            </a:lvl9pPr>
          </a:lstStyle>
          <a:p>
            <a:r>
              <a:rPr lang="zh-CN" altLang="en-US" dirty="0"/>
              <a:t>单击此处添加标题</a:t>
            </a:r>
            <a:endParaRPr lang="en-US" dirty="0"/>
          </a:p>
        </p:txBody>
      </p:sp>
      <p:sp>
        <p:nvSpPr>
          <p:cNvPr id="7" name="Content Placeholder 2">
            <a:extLst>
              <a:ext uri="{FF2B5EF4-FFF2-40B4-BE49-F238E27FC236}">
                <a16:creationId xmlns:a16="http://schemas.microsoft.com/office/drawing/2014/main" id="{8A4EAA63-3827-DA40-B921-C01084B9DA87}"/>
              </a:ext>
            </a:extLst>
          </p:cNvPr>
          <p:cNvSpPr>
            <a:spLocks noGrp="1"/>
          </p:cNvSpPr>
          <p:nvPr>
            <p:ph idx="10" hasCustomPrompt="1"/>
          </p:nvPr>
        </p:nvSpPr>
        <p:spPr>
          <a:xfrm>
            <a:off x="736622" y="1501989"/>
            <a:ext cx="10729365" cy="4690459"/>
          </a:xfrm>
          <a:prstGeom prst="rect">
            <a:avLst/>
          </a:prstGeom>
        </p:spPr>
        <p:txBody>
          <a:bodyPr lIns="0" tIns="0" rIns="0" bIns="0"/>
          <a:lstStyle>
            <a:lvl1pPr marL="12363" indent="0">
              <a:lnSpc>
                <a:spcPct val="100000"/>
              </a:lnSpc>
              <a:spcBef>
                <a:spcPts val="0"/>
              </a:spcBef>
              <a:buFontTx/>
              <a:buNone/>
              <a:tabLst>
                <a:tab pos="1207393" algn="ctr"/>
              </a:tabLst>
              <a:defRPr sz="1798" baseline="0">
                <a:solidFill>
                  <a:srgbClr val="575756"/>
                </a:solidFill>
                <a:latin typeface="Microsoft YaHei" panose="020B0503020204020204" pitchFamily="34" charset="-122"/>
                <a:ea typeface="Microsoft YaHei" panose="020B0503020204020204" pitchFamily="34" charset="-122"/>
                <a:cs typeface="Arial" panose="020B0604020202020204" pitchFamily="34" charset="0"/>
              </a:defRPr>
            </a:lvl1pPr>
            <a:lvl2pPr marL="525403" indent="-171014">
              <a:buFont typeface="Arial" panose="020B0604020202020204" pitchFamily="34" charset="0"/>
              <a:buChar char="•"/>
              <a:tabLst>
                <a:tab pos="1207393" algn="ctr"/>
              </a:tabLst>
              <a:defRPr sz="1298" baseline="0"/>
            </a:lvl2pPr>
            <a:lvl3pPr marL="525403" indent="-171014">
              <a:buFont typeface="Arial" panose="020B0604020202020204" pitchFamily="34" charset="0"/>
              <a:buChar char="•"/>
              <a:tabLst>
                <a:tab pos="1207393" algn="ctr"/>
              </a:tabLst>
              <a:defRPr sz="1298" baseline="0"/>
            </a:lvl3pPr>
            <a:lvl4pPr marL="525403" indent="-171014">
              <a:buFont typeface="Arial" panose="020B0604020202020204" pitchFamily="34" charset="0"/>
              <a:buChar char="•"/>
              <a:tabLst>
                <a:tab pos="1207393" algn="ctr"/>
              </a:tabLst>
              <a:defRPr sz="1298" baseline="0"/>
            </a:lvl4pPr>
            <a:lvl5pPr marL="525403" indent="-171014">
              <a:buFont typeface="Arial" panose="020B0604020202020204" pitchFamily="34" charset="0"/>
              <a:buChar char="•"/>
              <a:tabLst>
                <a:tab pos="1207393" algn="ctr"/>
              </a:tabLst>
              <a:defRPr sz="1298" baseline="0"/>
            </a:lvl5pPr>
          </a:lstStyle>
          <a:p>
            <a:pPr lvl="0"/>
            <a:r>
              <a:rPr lang="zh-CN" altLang="en-US" dirty="0"/>
              <a:t>单击此处添加文本</a:t>
            </a:r>
            <a:endParaRPr lang="en-US" dirty="0"/>
          </a:p>
        </p:txBody>
      </p:sp>
    </p:spTree>
    <p:extLst>
      <p:ext uri="{BB962C8B-B14F-4D97-AF65-F5344CB8AC3E}">
        <p14:creationId xmlns:p14="http://schemas.microsoft.com/office/powerpoint/2010/main" val="3997202346"/>
      </p:ext>
    </p:extLst>
  </p:cSld>
  <p:clrMapOvr>
    <a:masterClrMapping/>
  </p:clrMapOvr>
  <p:extLst>
    <p:ext uri="{DCECCB84-F9BA-43D5-87BE-67443E8EF086}">
      <p15:sldGuideLst xmlns:p15="http://schemas.microsoft.com/office/powerpoint/2012/main">
        <p15:guide id="1" pos="384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514351" y="191713"/>
            <a:ext cx="11160125" cy="1045571"/>
          </a:xfrm>
          <a:prstGeom prst="rect">
            <a:avLst/>
          </a:prstGeom>
        </p:spPr>
        <p:txBody>
          <a:bodyPr/>
          <a:lstStyle/>
          <a:p>
            <a:r>
              <a:rPr lang="en-GB" dirty="0"/>
              <a:t>Click to edit Master title style</a:t>
            </a:r>
            <a:endParaRPr lang="en-US" dirty="0"/>
          </a:p>
        </p:txBody>
      </p:sp>
    </p:spTree>
    <p:extLst>
      <p:ext uri="{BB962C8B-B14F-4D97-AF65-F5344CB8AC3E}">
        <p14:creationId xmlns:p14="http://schemas.microsoft.com/office/powerpoint/2010/main" val="2978517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2A38214-5857-FC4E-B923-056100E16BCA}"/>
              </a:ext>
            </a:extLst>
          </p:cNvPr>
          <p:cNvSpPr>
            <a:spLocks noGrp="1"/>
          </p:cNvSpPr>
          <p:nvPr>
            <p:ph type="subTitle" idx="1" hasCustomPrompt="1"/>
          </p:nvPr>
        </p:nvSpPr>
        <p:spPr>
          <a:xfrm>
            <a:off x="728890" y="456134"/>
            <a:ext cx="10736446" cy="458266"/>
          </a:xfrm>
          <a:prstGeom prst="rect">
            <a:avLst/>
          </a:prstGeom>
        </p:spPr>
        <p:txBody>
          <a:bodyPr lIns="0" tIns="0" rIns="0" bIns="0" anchor="t">
            <a:normAutofit/>
          </a:bodyPr>
          <a:lstStyle>
            <a:lvl1pPr>
              <a:defRPr lang="en-US" sz="3198" baseline="0" dirty="0">
                <a:solidFill>
                  <a:srgbClr val="E9002F"/>
                </a:solidFill>
                <a:latin typeface="Microsoft YaHei" panose="020B0503020204020204" pitchFamily="34" charset="-122"/>
                <a:ea typeface="Microsoft YaHei" panose="020B0503020204020204" pitchFamily="34" charset="-122"/>
              </a:defRPr>
            </a:lvl1pPr>
          </a:lstStyle>
          <a:p>
            <a:pPr marL="0" lvl="0" indent="0">
              <a:lnSpc>
                <a:spcPts val="3428"/>
              </a:lnSpc>
              <a:spcBef>
                <a:spcPts val="0"/>
              </a:spcBef>
              <a:buNone/>
            </a:pPr>
            <a:r>
              <a:rPr lang="zh-CN" altLang="en-US" dirty="0"/>
              <a:t>单击此处添加标题</a:t>
            </a:r>
            <a:endParaRPr lang="en-US" dirty="0"/>
          </a:p>
        </p:txBody>
      </p:sp>
    </p:spTree>
    <p:extLst>
      <p:ext uri="{BB962C8B-B14F-4D97-AF65-F5344CB8AC3E}">
        <p14:creationId xmlns:p14="http://schemas.microsoft.com/office/powerpoint/2010/main" val="227531754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6F259EB-AFC9-44D1-8B1E-12D2DA569033}" type="datetimeFigureOut">
              <a:rPr lang="zh-CN" altLang="en-US"/>
              <a:pPr>
                <a:defRPr/>
              </a:pPr>
              <a:t>2021/2/3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988BDCF-91BA-4F12-B590-841FA55E967C}" type="slidenum">
              <a:rPr lang="zh-CN" altLang="en-US"/>
              <a:pPr>
                <a:defRPr/>
              </a:pPr>
              <a:t>‹#›</a:t>
            </a:fld>
            <a:endParaRPr lang="zh-CN" altLang="en-US"/>
          </a:p>
        </p:txBody>
      </p:sp>
    </p:spTree>
    <p:extLst>
      <p:ext uri="{BB962C8B-B14F-4D97-AF65-F5344CB8AC3E}">
        <p14:creationId xmlns:p14="http://schemas.microsoft.com/office/powerpoint/2010/main" val="31034899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D016E20-EEB8-4318-B9B7-0C5F4D273FE4}" type="datetimeFigureOut">
              <a:rPr lang="zh-CN" altLang="en-US"/>
              <a:pPr>
                <a:defRPr/>
              </a:pPr>
              <a:t>2021/2/3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255357-3EB9-49B6-8226-C599E908719E}" type="slidenum">
              <a:rPr lang="zh-CN" altLang="en-US"/>
              <a:pPr>
                <a:defRPr/>
              </a:pPr>
              <a:t>‹#›</a:t>
            </a:fld>
            <a:endParaRPr lang="zh-CN" altLang="en-US"/>
          </a:p>
        </p:txBody>
      </p:sp>
    </p:spTree>
    <p:extLst>
      <p:ext uri="{BB962C8B-B14F-4D97-AF65-F5344CB8AC3E}">
        <p14:creationId xmlns:p14="http://schemas.microsoft.com/office/powerpoint/2010/main" val="4087380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254FD8F7-101B-4F4C-95BE-9903D81F1781}" type="datetimeFigureOut">
              <a:rPr lang="zh-CN" altLang="en-US"/>
              <a:pPr>
                <a:defRPr/>
              </a:pPr>
              <a:t>2021/2/3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9F2E511-09F2-45BA-80F4-BCD38F2D3E86}" type="slidenum">
              <a:rPr lang="zh-CN" altLang="en-US"/>
              <a:pPr>
                <a:defRPr/>
              </a:pPr>
              <a:t>‹#›</a:t>
            </a:fld>
            <a:endParaRPr lang="zh-CN" altLang="en-US"/>
          </a:p>
        </p:txBody>
      </p:sp>
    </p:spTree>
    <p:extLst>
      <p:ext uri="{BB962C8B-B14F-4D97-AF65-F5344CB8AC3E}">
        <p14:creationId xmlns:p14="http://schemas.microsoft.com/office/powerpoint/2010/main" val="2775304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A5524392-8567-40CC-8D67-A877630061C1}" type="datetimeFigureOut">
              <a:rPr lang="zh-CN" altLang="en-US"/>
              <a:pPr>
                <a:defRPr/>
              </a:pPr>
              <a:t>2021/2/3</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40C2A23-CFC1-4FED-ACA6-85713D88E176}" type="slidenum">
              <a:rPr lang="zh-CN" altLang="en-US"/>
              <a:pPr>
                <a:defRPr/>
              </a:pPr>
              <a:t>‹#›</a:t>
            </a:fld>
            <a:endParaRPr lang="zh-CN" altLang="en-US"/>
          </a:p>
        </p:txBody>
      </p:sp>
    </p:spTree>
    <p:extLst>
      <p:ext uri="{BB962C8B-B14F-4D97-AF65-F5344CB8AC3E}">
        <p14:creationId xmlns:p14="http://schemas.microsoft.com/office/powerpoint/2010/main" val="179531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BFADE3E8-7FD2-4F2A-A67B-3A1E86E39FB8}" type="datetimeFigureOut">
              <a:rPr lang="zh-CN" altLang="en-US"/>
              <a:pPr>
                <a:defRPr/>
              </a:pPr>
              <a:t>2021/2/3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06D0A11-6D46-4B03-8F80-615EEDF058FF}" type="slidenum">
              <a:rPr lang="zh-CN" altLang="en-US"/>
              <a:pPr>
                <a:defRPr/>
              </a:pPr>
              <a:t>‹#›</a:t>
            </a:fld>
            <a:endParaRPr lang="zh-CN" altLang="en-US"/>
          </a:p>
        </p:txBody>
      </p:sp>
    </p:spTree>
    <p:extLst>
      <p:ext uri="{BB962C8B-B14F-4D97-AF65-F5344CB8AC3E}">
        <p14:creationId xmlns:p14="http://schemas.microsoft.com/office/powerpoint/2010/main" val="8540668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65A7528-B165-4796-82AB-57F5B90483FF}" type="datetimeFigureOut">
              <a:rPr lang="zh-CN" altLang="en-US"/>
              <a:pPr>
                <a:defRPr/>
              </a:pPr>
              <a:t>2021/2/3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655DE20-6DAA-4CEE-B1DD-297625D7F369}" type="slidenum">
              <a:rPr lang="zh-CN" altLang="en-US"/>
              <a:pPr>
                <a:defRPr/>
              </a:pPr>
              <a:t>‹#›</a:t>
            </a:fld>
            <a:endParaRPr lang="zh-CN" altLang="en-US"/>
          </a:p>
        </p:txBody>
      </p:sp>
    </p:spTree>
    <p:extLst>
      <p:ext uri="{BB962C8B-B14F-4D97-AF65-F5344CB8AC3E}">
        <p14:creationId xmlns:p14="http://schemas.microsoft.com/office/powerpoint/2010/main" val="136797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CB3A6290-867A-44A3-89AA-28E465C6FB34}" type="datetimeFigureOut">
              <a:rPr lang="zh-CN" altLang="en-US"/>
              <a:pPr>
                <a:defRPr/>
              </a:pPr>
              <a:t>2021/2/3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029815C-A640-48B1-B7E3-B6118E0F14F1}" type="slidenum">
              <a:rPr lang="zh-CN" altLang="en-US"/>
              <a:pPr>
                <a:defRPr/>
              </a:pPr>
              <a:t>‹#›</a:t>
            </a:fld>
            <a:endParaRPr lang="zh-CN" altLang="en-US"/>
          </a:p>
        </p:txBody>
      </p:sp>
    </p:spTree>
    <p:extLst>
      <p:ext uri="{BB962C8B-B14F-4D97-AF65-F5344CB8AC3E}">
        <p14:creationId xmlns:p14="http://schemas.microsoft.com/office/powerpoint/2010/main" val="1632999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FB94BFC-F8B0-4873-A807-A3E59FB78005}" type="datetimeFigureOut">
              <a:rPr lang="zh-CN" altLang="en-US"/>
              <a:pPr>
                <a:defRPr/>
              </a:pPr>
              <a:t>2021/2/3</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79B6D43-2FC8-46A4-9C8B-96F30C382076}" type="slidenum">
              <a:rPr lang="zh-CN" altLang="en-US"/>
              <a:pPr>
                <a:defRPr/>
              </a:pPr>
              <a:t>‹#›</a:t>
            </a:fld>
            <a:endParaRPr lang="zh-CN" altLang="en-US"/>
          </a:p>
        </p:txBody>
      </p:sp>
    </p:spTree>
    <p:extLst>
      <p:ext uri="{BB962C8B-B14F-4D97-AF65-F5344CB8AC3E}">
        <p14:creationId xmlns:p14="http://schemas.microsoft.com/office/powerpoint/2010/main" val="1747941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jpe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55BC19C1-CD8C-482E-8F78-BAABAD0F5A5E}" type="datetimeFigureOut">
              <a:rPr lang="zh-CN" altLang="en-US"/>
              <a:pPr>
                <a:defRPr/>
              </a:pPr>
              <a:t>2021/2/3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44D2B5F1-E614-4021-9BFC-BC238F4982DD}"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BEE2EE-BF4D-7A4A-B3C6-9E47668CCD98}"/>
              </a:ext>
            </a:extLst>
          </p:cNvPr>
          <p:cNvSpPr txBox="1"/>
          <p:nvPr userDrawn="1"/>
        </p:nvSpPr>
        <p:spPr>
          <a:xfrm>
            <a:off x="394614" y="6402806"/>
            <a:ext cx="499534" cy="150296"/>
          </a:xfrm>
          <a:prstGeom prst="rect">
            <a:avLst/>
          </a:prstGeom>
          <a:noFill/>
        </p:spPr>
        <p:txBody>
          <a:bodyPr wrap="square" lIns="0" tIns="0" rIns="0" bIns="0" rtlCol="0">
            <a:spAutoFit/>
          </a:bodyPr>
          <a:lstStyle/>
          <a:p>
            <a:pPr marL="0" marR="0" lvl="0" indent="0" algn="l" defTabSz="890493" rtl="0" eaLnBrk="1" fontAlgn="auto" latinLnBrk="0" hangingPunct="1">
              <a:lnSpc>
                <a:spcPct val="100000"/>
              </a:lnSpc>
              <a:spcBef>
                <a:spcPts val="0"/>
              </a:spcBef>
              <a:spcAft>
                <a:spcPts val="0"/>
              </a:spcAft>
              <a:buClrTx/>
              <a:buSzTx/>
              <a:buFontTx/>
              <a:buNone/>
              <a:tabLst/>
              <a:defRPr/>
            </a:pPr>
            <a:fld id="{C3837181-38C6-AD4F-B8BA-B444770388BB}" type="slidenum">
              <a:rPr lang="en-US" sz="974" smtClean="0">
                <a:solidFill>
                  <a:srgbClr val="1D1D1B"/>
                </a:solidFill>
                <a:latin typeface="Arial" panose="020B0604020202020204" pitchFamily="34" charset="0"/>
                <a:cs typeface="Arial" panose="020B0604020202020204" pitchFamily="34" charset="0"/>
              </a:rPr>
              <a:pPr marL="0" marR="0" lvl="0" indent="0" algn="l" defTabSz="890493" rtl="0" eaLnBrk="1" fontAlgn="auto" latinLnBrk="0" hangingPunct="1">
                <a:lnSpc>
                  <a:spcPct val="100000"/>
                </a:lnSpc>
                <a:spcBef>
                  <a:spcPts val="0"/>
                </a:spcBef>
                <a:spcAft>
                  <a:spcPts val="0"/>
                </a:spcAft>
                <a:buClrTx/>
                <a:buSzTx/>
                <a:buFontTx/>
                <a:buNone/>
                <a:tabLst/>
                <a:defRPr/>
              </a:pPr>
              <a:t>‹#›</a:t>
            </a:fld>
            <a:endParaRPr lang="en-US" sz="974" dirty="0">
              <a:solidFill>
                <a:srgbClr val="1D1D1B"/>
              </a:solidFill>
              <a:latin typeface="Arial" panose="020B0604020202020204" pitchFamily="34" charset="0"/>
              <a:cs typeface="Arial" panose="020B0604020202020204" pitchFamily="34" charset="0"/>
            </a:endParaRPr>
          </a:p>
        </p:txBody>
      </p:sp>
      <p:pic>
        <p:nvPicPr>
          <p:cNvPr id="41" name="图片 4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550096" y="6319871"/>
            <a:ext cx="1268579" cy="271153"/>
          </a:xfrm>
          <a:prstGeom prst="rect">
            <a:avLst/>
          </a:prstGeom>
        </p:spPr>
      </p:pic>
      <p:grpSp>
        <p:nvGrpSpPr>
          <p:cNvPr id="25" name="组合 24"/>
          <p:cNvGrpSpPr/>
          <p:nvPr userDrawn="1"/>
        </p:nvGrpSpPr>
        <p:grpSpPr>
          <a:xfrm>
            <a:off x="12305353" y="2949355"/>
            <a:ext cx="1888296" cy="3917264"/>
            <a:chOff x="12310160" y="2282859"/>
            <a:chExt cx="1889034" cy="4583761"/>
          </a:xfrm>
        </p:grpSpPr>
        <p:grpSp>
          <p:nvGrpSpPr>
            <p:cNvPr id="26" name="组合 25"/>
            <p:cNvGrpSpPr/>
            <p:nvPr userDrawn="1"/>
          </p:nvGrpSpPr>
          <p:grpSpPr>
            <a:xfrm>
              <a:off x="12310160" y="2282859"/>
              <a:ext cx="1889034" cy="672242"/>
              <a:chOff x="12310160" y="2227995"/>
              <a:chExt cx="1889034" cy="672242"/>
            </a:xfrm>
          </p:grpSpPr>
          <p:sp>
            <p:nvSpPr>
              <p:cNvPr id="44" name="矩形 5">
                <a:extLst>
                  <a:ext uri="{FF2B5EF4-FFF2-40B4-BE49-F238E27FC236}">
                    <a16:creationId xmlns:a16="http://schemas.microsoft.com/office/drawing/2014/main" id="{3B0B5EC2-EA55-CC45-A9D0-D5EA5D768C99}"/>
                  </a:ext>
                </a:extLst>
              </p:cNvPr>
              <p:cNvSpPr/>
              <p:nvPr userDrawn="1"/>
            </p:nvSpPr>
            <p:spPr>
              <a:xfrm>
                <a:off x="12315635" y="2401808"/>
                <a:ext cx="911019" cy="498429"/>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charset="0"/>
                    <a:ea typeface="Arial" charset="0"/>
                    <a:cs typeface="Arial" charset="0"/>
                  </a:rPr>
                  <a:t>P</a:t>
                </a:r>
                <a:r>
                  <a:rPr kumimoji="1" lang="en-US" altLang="zh-Hant" sz="700" b="1" dirty="0">
                    <a:solidFill>
                      <a:schemeClr val="tx2"/>
                    </a:solidFill>
                    <a:latin typeface="Arial" charset="0"/>
                    <a:ea typeface="Arial" charset="0"/>
                    <a:cs typeface="Arial" charset="0"/>
                  </a:rPr>
                  <a:t>ANTONE</a:t>
                </a:r>
                <a:r>
                  <a:rPr kumimoji="1" lang="en-US" altLang="zh-CN" sz="700" b="1" dirty="0">
                    <a:solidFill>
                      <a:schemeClr val="tx2"/>
                    </a:solidFill>
                    <a:latin typeface="Arial" charset="0"/>
                    <a:ea typeface="Arial" charset="0"/>
                    <a:cs typeface="Arial" charset="0"/>
                  </a:rPr>
                  <a:t> 186C</a:t>
                </a:r>
              </a:p>
              <a:p>
                <a:pPr algn="ctr">
                  <a:lnSpc>
                    <a:spcPct val="100000"/>
                  </a:lnSpc>
                </a:pPr>
                <a:r>
                  <a:rPr kumimoji="1" lang="en-US" altLang="zh-CN" sz="700" b="1" dirty="0">
                    <a:solidFill>
                      <a:schemeClr val="tx2"/>
                    </a:solidFill>
                    <a:latin typeface="Arial" charset="0"/>
                    <a:ea typeface="Arial" charset="0"/>
                    <a:cs typeface="Arial" charset="0"/>
                  </a:rPr>
                  <a:t>RGB 200/16/46</a:t>
                </a:r>
              </a:p>
            </p:txBody>
          </p:sp>
          <p:sp>
            <p:nvSpPr>
              <p:cNvPr id="45" name="矩形 9">
                <a:extLst>
                  <a:ext uri="{FF2B5EF4-FFF2-40B4-BE49-F238E27FC236}">
                    <a16:creationId xmlns:a16="http://schemas.microsoft.com/office/drawing/2014/main" id="{992224C5-04A6-C041-B257-13137945DBB8}"/>
                  </a:ext>
                </a:extLst>
              </p:cNvPr>
              <p:cNvSpPr/>
              <p:nvPr userDrawn="1"/>
            </p:nvSpPr>
            <p:spPr>
              <a:xfrm>
                <a:off x="13288175" y="2401808"/>
                <a:ext cx="911019" cy="498429"/>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en-US" altLang="zh-CN" sz="700" b="1" dirty="0">
                    <a:solidFill>
                      <a:schemeClr val="tx2"/>
                    </a:solidFill>
                    <a:latin typeface="Arial" charset="0"/>
                    <a:ea typeface="Arial" charset="0"/>
                    <a:cs typeface="Arial" charset="0"/>
                  </a:rPr>
                  <a:t>P</a:t>
                </a:r>
                <a:r>
                  <a:rPr kumimoji="1" lang="en-US" altLang="zh-Hant" sz="700" b="1" dirty="0">
                    <a:solidFill>
                      <a:schemeClr val="tx2"/>
                    </a:solidFill>
                    <a:latin typeface="Arial" charset="0"/>
                    <a:ea typeface="Arial" charset="0"/>
                    <a:cs typeface="Arial" charset="0"/>
                  </a:rPr>
                  <a:t>ANTONE</a:t>
                </a:r>
                <a:r>
                  <a:rPr kumimoji="1" lang="en-US" altLang="zh-CN" sz="700" b="1" dirty="0">
                    <a:solidFill>
                      <a:schemeClr val="tx2"/>
                    </a:solidFill>
                    <a:latin typeface="Arial" charset="0"/>
                    <a:ea typeface="Arial" charset="0"/>
                    <a:cs typeface="Arial" charset="0"/>
                  </a:rPr>
                  <a:t> 185C</a:t>
                </a:r>
              </a:p>
              <a:p>
                <a:pPr algn="ctr">
                  <a:lnSpc>
                    <a:spcPct val="100000"/>
                  </a:lnSpc>
                </a:pPr>
                <a:r>
                  <a:rPr kumimoji="1" lang="en-US" altLang="zh-CN" sz="700" b="1" dirty="0">
                    <a:solidFill>
                      <a:schemeClr val="tx2"/>
                    </a:solidFill>
                    <a:latin typeface="Arial" charset="0"/>
                    <a:ea typeface="Arial" charset="0"/>
                    <a:cs typeface="Arial" charset="0"/>
                  </a:rPr>
                  <a:t>RGB 199/0/11</a:t>
                </a:r>
              </a:p>
            </p:txBody>
          </p:sp>
          <p:sp>
            <p:nvSpPr>
              <p:cNvPr id="46" name="文本框 31">
                <a:extLst>
                  <a:ext uri="{FF2B5EF4-FFF2-40B4-BE49-F238E27FC236}">
                    <a16:creationId xmlns:a16="http://schemas.microsoft.com/office/drawing/2014/main" id="{58918196-0639-EE4B-AFC2-315BE04587B9}"/>
                  </a:ext>
                </a:extLst>
              </p:cNvPr>
              <p:cNvSpPr txBox="1"/>
              <p:nvPr userDrawn="1"/>
            </p:nvSpPr>
            <p:spPr>
              <a:xfrm>
                <a:off x="12310160" y="2227995"/>
                <a:ext cx="613951" cy="144058"/>
              </a:xfrm>
              <a:prstGeom prst="rect">
                <a:avLst/>
              </a:prstGeom>
              <a:noFill/>
            </p:spPr>
            <p:txBody>
              <a:bodyPr wrap="none" lIns="0" tIns="0" rIns="0" bIns="0" rtlCol="0">
                <a:spAutoFit/>
              </a:bodyPr>
              <a:lstStyle/>
              <a:p>
                <a:pPr algn="l">
                  <a:lnSpc>
                    <a:spcPct val="100000"/>
                  </a:lnSpc>
                </a:pPr>
                <a:r>
                  <a:rPr kumimoji="1" lang="en-US" altLang="zh-CN" sz="800" dirty="0">
                    <a:solidFill>
                      <a:schemeClr val="tx1"/>
                    </a:solidFill>
                    <a:latin typeface="Microsoft YaHei" panose="020B0503020204020204" pitchFamily="34" charset="-122"/>
                    <a:ea typeface="Microsoft YaHei" panose="020B0503020204020204" pitchFamily="34" charset="-122"/>
                  </a:rPr>
                  <a:t>Brand colors</a:t>
                </a:r>
                <a:endParaRPr kumimoji="1" lang="zh-CN" altLang="en-US" sz="800" dirty="0">
                  <a:solidFill>
                    <a:schemeClr val="tx1"/>
                  </a:solidFill>
                  <a:latin typeface="Microsoft YaHei" panose="020B0503020204020204" pitchFamily="34" charset="-122"/>
                  <a:ea typeface="Microsoft YaHei" panose="020B0503020204020204" pitchFamily="34" charset="-122"/>
                </a:endParaRPr>
              </a:p>
            </p:txBody>
          </p:sp>
        </p:grpSp>
        <p:grpSp>
          <p:nvGrpSpPr>
            <p:cNvPr id="27" name="组合 26"/>
            <p:cNvGrpSpPr/>
            <p:nvPr userDrawn="1"/>
          </p:nvGrpSpPr>
          <p:grpSpPr>
            <a:xfrm>
              <a:off x="12315636" y="3056484"/>
              <a:ext cx="1883554" cy="3810136"/>
              <a:chOff x="12315636" y="3056484"/>
              <a:chExt cx="1883554" cy="3810136"/>
            </a:xfrm>
          </p:grpSpPr>
          <p:sp>
            <p:nvSpPr>
              <p:cNvPr id="28" name="矩形 12">
                <a:extLst>
                  <a:ext uri="{FF2B5EF4-FFF2-40B4-BE49-F238E27FC236}">
                    <a16:creationId xmlns:a16="http://schemas.microsoft.com/office/drawing/2014/main" id="{DCA8B73C-0B87-284F-805F-752EBF20B768}"/>
                  </a:ext>
                </a:extLst>
              </p:cNvPr>
              <p:cNvSpPr/>
              <p:nvPr userDrawn="1"/>
            </p:nvSpPr>
            <p:spPr>
              <a:xfrm>
                <a:off x="12315640" y="3785971"/>
                <a:ext cx="885201" cy="462672"/>
              </a:xfrm>
              <a:prstGeom prst="rect">
                <a:avLst/>
              </a:prstGeom>
              <a:solidFill>
                <a:srgbClr val="EA5A4F"/>
              </a:solidFill>
              <a:ln>
                <a:solidFill>
                  <a:srgbClr val="EA5A4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234</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90/79</a:t>
                </a:r>
                <a:endParaRPr kumimoji="1" lang="mr-IN" altLang="zh-CN" sz="700" b="1" dirty="0">
                  <a:solidFill>
                    <a:schemeClr val="tx2"/>
                  </a:solidFill>
                  <a:latin typeface="Arial" charset="0"/>
                  <a:ea typeface="Arial" charset="0"/>
                  <a:cs typeface="Arial" charset="0"/>
                </a:endParaRPr>
              </a:p>
            </p:txBody>
          </p:sp>
          <p:sp>
            <p:nvSpPr>
              <p:cNvPr id="29" name="矩形 13">
                <a:extLst>
                  <a:ext uri="{FF2B5EF4-FFF2-40B4-BE49-F238E27FC236}">
                    <a16:creationId xmlns:a16="http://schemas.microsoft.com/office/drawing/2014/main" id="{138A39A8-BB4E-CD4E-9201-F1785C874F92}"/>
                  </a:ext>
                </a:extLst>
              </p:cNvPr>
              <p:cNvSpPr/>
              <p:nvPr userDrawn="1"/>
            </p:nvSpPr>
            <p:spPr>
              <a:xfrm>
                <a:off x="12315640" y="3259312"/>
                <a:ext cx="885201" cy="462672"/>
              </a:xfrm>
              <a:prstGeom prst="rect">
                <a:avLst/>
              </a:prstGeom>
              <a:solidFill>
                <a:srgbClr val="78000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120</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0/15</a:t>
                </a:r>
                <a:endParaRPr kumimoji="1" lang="mr-IN" altLang="zh-CN" sz="700" b="1" dirty="0">
                  <a:solidFill>
                    <a:schemeClr val="tx2"/>
                  </a:solidFill>
                  <a:latin typeface="Arial" charset="0"/>
                  <a:ea typeface="Arial" charset="0"/>
                  <a:cs typeface="Arial" charset="0"/>
                </a:endParaRPr>
              </a:p>
            </p:txBody>
          </p:sp>
          <p:sp>
            <p:nvSpPr>
              <p:cNvPr id="30" name="文本框 15">
                <a:extLst>
                  <a:ext uri="{FF2B5EF4-FFF2-40B4-BE49-F238E27FC236}">
                    <a16:creationId xmlns:a16="http://schemas.microsoft.com/office/drawing/2014/main" id="{8F53C07A-1022-C740-8F8D-97538E174D38}"/>
                  </a:ext>
                </a:extLst>
              </p:cNvPr>
              <p:cNvSpPr txBox="1"/>
              <p:nvPr userDrawn="1"/>
            </p:nvSpPr>
            <p:spPr>
              <a:xfrm>
                <a:off x="12320783" y="3056484"/>
                <a:ext cx="1221048" cy="162064"/>
              </a:xfrm>
              <a:prstGeom prst="rect">
                <a:avLst/>
              </a:prstGeom>
              <a:noFill/>
            </p:spPr>
            <p:txBody>
              <a:bodyPr wrap="square" lIns="0" tIns="0" rIns="0" bIns="0" rtlCol="0" anchor="b" anchorCtr="0">
                <a:spAutoFit/>
              </a:bodyPr>
              <a:lstStyle/>
              <a:p>
                <a:pPr algn="l">
                  <a:lnSpc>
                    <a:spcPct val="100000"/>
                  </a:lnSpc>
                </a:pPr>
                <a:r>
                  <a:rPr kumimoji="1" lang="en-US" altLang="zh-CN" sz="900" dirty="0">
                    <a:solidFill>
                      <a:schemeClr val="tx1"/>
                    </a:solidFill>
                    <a:latin typeface="Microsoft YaHei" panose="020B0503020204020204" pitchFamily="34" charset="-122"/>
                    <a:ea typeface="Microsoft YaHei" panose="020B0503020204020204" pitchFamily="34" charset="-122"/>
                  </a:rPr>
                  <a:t>Supporting</a:t>
                </a:r>
                <a:r>
                  <a:rPr kumimoji="1" lang="en-US" altLang="zh-CN" sz="900" baseline="0" dirty="0">
                    <a:solidFill>
                      <a:schemeClr val="tx1"/>
                    </a:solidFill>
                    <a:latin typeface="Microsoft YaHei" panose="020B0503020204020204" pitchFamily="34" charset="-122"/>
                    <a:ea typeface="Microsoft YaHei" panose="020B0503020204020204" pitchFamily="34" charset="-122"/>
                  </a:rPr>
                  <a:t> colors</a:t>
                </a:r>
                <a:endParaRPr kumimoji="1" lang="zh-CN" altLang="en-US" sz="900" dirty="0">
                  <a:solidFill>
                    <a:schemeClr val="tx1"/>
                  </a:solidFill>
                  <a:latin typeface="Microsoft YaHei" panose="020B0503020204020204" pitchFamily="34" charset="-122"/>
                  <a:ea typeface="Microsoft YaHei" panose="020B0503020204020204" pitchFamily="34" charset="-122"/>
                </a:endParaRPr>
              </a:p>
            </p:txBody>
          </p:sp>
          <p:sp>
            <p:nvSpPr>
              <p:cNvPr id="31" name="矩形 16">
                <a:extLst>
                  <a:ext uri="{FF2B5EF4-FFF2-40B4-BE49-F238E27FC236}">
                    <a16:creationId xmlns:a16="http://schemas.microsoft.com/office/drawing/2014/main" id="{306A7598-C00D-994F-82DA-B39F3C2E0AAD}"/>
                  </a:ext>
                </a:extLst>
              </p:cNvPr>
              <p:cNvSpPr/>
              <p:nvPr userDrawn="1"/>
            </p:nvSpPr>
            <p:spPr>
              <a:xfrm>
                <a:off x="12315640" y="4836793"/>
                <a:ext cx="885201" cy="462672"/>
              </a:xfrm>
              <a:prstGeom prst="rect">
                <a:avLst/>
              </a:prstGeom>
              <a:solidFill>
                <a:srgbClr val="F8B53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248</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181/60</a:t>
                </a:r>
                <a:endParaRPr kumimoji="1" lang="mr-IN" altLang="zh-CN" sz="700" b="1" dirty="0">
                  <a:solidFill>
                    <a:schemeClr val="tx2"/>
                  </a:solidFill>
                  <a:latin typeface="Arial" charset="0"/>
                  <a:ea typeface="Arial" charset="0"/>
                  <a:cs typeface="Arial" charset="0"/>
                </a:endParaRPr>
              </a:p>
            </p:txBody>
          </p:sp>
          <p:sp>
            <p:nvSpPr>
              <p:cNvPr id="32" name="矩形 17">
                <a:extLst>
                  <a:ext uri="{FF2B5EF4-FFF2-40B4-BE49-F238E27FC236}">
                    <a16:creationId xmlns:a16="http://schemas.microsoft.com/office/drawing/2014/main" id="{C1423292-FF2F-A74C-943E-1C3C47534098}"/>
                  </a:ext>
                </a:extLst>
              </p:cNvPr>
              <p:cNvSpPr/>
              <p:nvPr userDrawn="1"/>
            </p:nvSpPr>
            <p:spPr>
              <a:xfrm>
                <a:off x="12315640" y="4319278"/>
                <a:ext cx="885201" cy="462672"/>
              </a:xfrm>
              <a:prstGeom prst="rect">
                <a:avLst/>
              </a:prstGeom>
              <a:solidFill>
                <a:srgbClr val="EB5C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235</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92/1</a:t>
                </a:r>
                <a:endParaRPr kumimoji="1" lang="mr-IN" altLang="zh-CN" sz="700" b="1" dirty="0">
                  <a:solidFill>
                    <a:schemeClr val="tx2"/>
                  </a:solidFill>
                  <a:latin typeface="Arial" charset="0"/>
                  <a:ea typeface="Arial" charset="0"/>
                  <a:cs typeface="Arial" charset="0"/>
                </a:endParaRPr>
              </a:p>
            </p:txBody>
          </p:sp>
          <p:sp>
            <p:nvSpPr>
              <p:cNvPr id="33" name="矩形 18">
                <a:extLst>
                  <a:ext uri="{FF2B5EF4-FFF2-40B4-BE49-F238E27FC236}">
                    <a16:creationId xmlns:a16="http://schemas.microsoft.com/office/drawing/2014/main" id="{2A29AF15-F5C4-A842-A63B-5DBA549CB92F}"/>
                  </a:ext>
                </a:extLst>
              </p:cNvPr>
              <p:cNvSpPr/>
              <p:nvPr userDrawn="1"/>
            </p:nvSpPr>
            <p:spPr>
              <a:xfrm>
                <a:off x="12315636" y="5880294"/>
                <a:ext cx="911019" cy="462672"/>
              </a:xfrm>
              <a:prstGeom prst="rect">
                <a:avLst/>
              </a:prstGeom>
              <a:solidFill>
                <a:srgbClr val="8989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137/137/137</a:t>
                </a:r>
                <a:endParaRPr kumimoji="1" lang="mr-IN" altLang="zh-CN" sz="700" b="1" dirty="0">
                  <a:solidFill>
                    <a:schemeClr val="tx2"/>
                  </a:solidFill>
                  <a:latin typeface="Arial" charset="0"/>
                  <a:ea typeface="Arial" charset="0"/>
                  <a:cs typeface="Arial" charset="0"/>
                </a:endParaRPr>
              </a:p>
            </p:txBody>
          </p:sp>
          <p:sp>
            <p:nvSpPr>
              <p:cNvPr id="34" name="矩形 19">
                <a:extLst>
                  <a:ext uri="{FF2B5EF4-FFF2-40B4-BE49-F238E27FC236}">
                    <a16:creationId xmlns:a16="http://schemas.microsoft.com/office/drawing/2014/main" id="{E9EA970A-4D36-BC41-B8BE-40DF553320E7}"/>
                  </a:ext>
                </a:extLst>
              </p:cNvPr>
              <p:cNvSpPr/>
              <p:nvPr userDrawn="1"/>
            </p:nvSpPr>
            <p:spPr>
              <a:xfrm>
                <a:off x="12315636" y="5362779"/>
                <a:ext cx="911019" cy="462672"/>
              </a:xfrm>
              <a:prstGeom prst="rect">
                <a:avLst/>
              </a:prstGeom>
              <a:solidFill>
                <a:srgbClr val="23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35/24/21</a:t>
                </a:r>
                <a:endParaRPr kumimoji="1" lang="mr-IN" altLang="zh-CN" sz="700" b="1" dirty="0">
                  <a:solidFill>
                    <a:schemeClr val="tx2"/>
                  </a:solidFill>
                  <a:latin typeface="Arial" charset="0"/>
                  <a:ea typeface="Arial" charset="0"/>
                  <a:cs typeface="Arial" charset="0"/>
                </a:endParaRPr>
              </a:p>
            </p:txBody>
          </p:sp>
          <p:sp>
            <p:nvSpPr>
              <p:cNvPr id="35" name="矩形 22">
                <a:extLst>
                  <a:ext uri="{FF2B5EF4-FFF2-40B4-BE49-F238E27FC236}">
                    <a16:creationId xmlns:a16="http://schemas.microsoft.com/office/drawing/2014/main" id="{14EE21FB-1D92-0241-ABA5-5E9A6AEE0DC8}"/>
                  </a:ext>
                </a:extLst>
              </p:cNvPr>
              <p:cNvSpPr/>
              <p:nvPr userDrawn="1"/>
            </p:nvSpPr>
            <p:spPr>
              <a:xfrm>
                <a:off x="12315636" y="6403948"/>
                <a:ext cx="911019" cy="462672"/>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bg1"/>
                    </a:solidFill>
                    <a:latin typeface="Arial" charset="0"/>
                    <a:ea typeface="Arial" charset="0"/>
                    <a:cs typeface="Arial" charset="0"/>
                  </a:rPr>
                  <a:t>RGB</a:t>
                </a:r>
                <a:r>
                  <a:rPr kumimoji="1" lang="en-US" altLang="zh-CN" sz="700" b="1" dirty="0">
                    <a:solidFill>
                      <a:schemeClr val="bg1"/>
                    </a:solidFill>
                    <a:latin typeface="Arial" charset="0"/>
                    <a:ea typeface="Arial" charset="0"/>
                    <a:cs typeface="Arial" charset="0"/>
                  </a:rPr>
                  <a:t> 221</a:t>
                </a:r>
                <a:r>
                  <a:rPr kumimoji="1" lang="mr-IN" altLang="zh-CN" sz="700" b="1" dirty="0">
                    <a:solidFill>
                      <a:schemeClr val="bg1"/>
                    </a:solidFill>
                    <a:latin typeface="Arial" charset="0"/>
                    <a:ea typeface="Arial" charset="0"/>
                    <a:cs typeface="Arial" charset="0"/>
                  </a:rPr>
                  <a:t>/</a:t>
                </a:r>
                <a:r>
                  <a:rPr kumimoji="1" lang="en-US" altLang="zh-CN" sz="700" b="1" dirty="0">
                    <a:solidFill>
                      <a:schemeClr val="bg1"/>
                    </a:solidFill>
                    <a:latin typeface="Arial" charset="0"/>
                    <a:ea typeface="Arial" charset="0"/>
                    <a:cs typeface="Arial" charset="0"/>
                  </a:rPr>
                  <a:t>221/221</a:t>
                </a:r>
                <a:endParaRPr kumimoji="1" lang="mr-IN" altLang="zh-CN" sz="700" b="1" dirty="0">
                  <a:solidFill>
                    <a:schemeClr val="bg1"/>
                  </a:solidFill>
                  <a:latin typeface="Arial" charset="0"/>
                  <a:ea typeface="Arial" charset="0"/>
                  <a:cs typeface="Arial" charset="0"/>
                </a:endParaRPr>
              </a:p>
            </p:txBody>
          </p:sp>
          <p:sp>
            <p:nvSpPr>
              <p:cNvPr id="36" name="矩形 12">
                <a:extLst>
                  <a:ext uri="{FF2B5EF4-FFF2-40B4-BE49-F238E27FC236}">
                    <a16:creationId xmlns:a16="http://schemas.microsoft.com/office/drawing/2014/main" id="{883734A3-2645-434A-9DCC-1416B6C687CC}"/>
                  </a:ext>
                </a:extLst>
              </p:cNvPr>
              <p:cNvSpPr/>
              <p:nvPr userDrawn="1"/>
            </p:nvSpPr>
            <p:spPr>
              <a:xfrm>
                <a:off x="13288175" y="3785971"/>
                <a:ext cx="885201" cy="462672"/>
              </a:xfrm>
              <a:prstGeom prst="rect">
                <a:avLst/>
              </a:prstGeom>
              <a:solidFill>
                <a:srgbClr val="E98C8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233</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140/128</a:t>
                </a:r>
                <a:endParaRPr kumimoji="1" lang="mr-IN" altLang="zh-CN" sz="700" b="1" dirty="0">
                  <a:solidFill>
                    <a:schemeClr val="tx2"/>
                  </a:solidFill>
                  <a:latin typeface="Arial" charset="0"/>
                  <a:ea typeface="Arial" charset="0"/>
                  <a:cs typeface="Arial" charset="0"/>
                </a:endParaRPr>
              </a:p>
            </p:txBody>
          </p:sp>
          <p:sp>
            <p:nvSpPr>
              <p:cNvPr id="37" name="矩形 13">
                <a:extLst>
                  <a:ext uri="{FF2B5EF4-FFF2-40B4-BE49-F238E27FC236}">
                    <a16:creationId xmlns:a16="http://schemas.microsoft.com/office/drawing/2014/main" id="{1FF13552-FB3D-134A-A80A-6CFB35DFE1A1}"/>
                  </a:ext>
                </a:extLst>
              </p:cNvPr>
              <p:cNvSpPr/>
              <p:nvPr userDrawn="1"/>
            </p:nvSpPr>
            <p:spPr>
              <a:xfrm>
                <a:off x="13288175" y="3259312"/>
                <a:ext cx="885201" cy="462672"/>
              </a:xfrm>
              <a:prstGeom prst="rect">
                <a:avLst/>
              </a:prstGeom>
              <a:solidFill>
                <a:srgbClr val="A72126"/>
              </a:solidFill>
              <a:ln>
                <a:solidFill>
                  <a:srgbClr val="9F000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159</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0/1</a:t>
                </a:r>
                <a:endParaRPr kumimoji="1" lang="mr-IN" altLang="zh-CN" sz="700" b="1" dirty="0">
                  <a:solidFill>
                    <a:schemeClr val="tx2"/>
                  </a:solidFill>
                  <a:latin typeface="Arial" charset="0"/>
                  <a:ea typeface="Arial" charset="0"/>
                  <a:cs typeface="Arial" charset="0"/>
                </a:endParaRPr>
              </a:p>
            </p:txBody>
          </p:sp>
          <p:sp>
            <p:nvSpPr>
              <p:cNvPr id="38" name="矩形 16">
                <a:extLst>
                  <a:ext uri="{FF2B5EF4-FFF2-40B4-BE49-F238E27FC236}">
                    <a16:creationId xmlns:a16="http://schemas.microsoft.com/office/drawing/2014/main" id="{0A96471B-CB12-1443-B01F-C14C9112C149}"/>
                  </a:ext>
                </a:extLst>
              </p:cNvPr>
              <p:cNvSpPr/>
              <p:nvPr userDrawn="1"/>
            </p:nvSpPr>
            <p:spPr>
              <a:xfrm>
                <a:off x="13288175" y="4836793"/>
                <a:ext cx="885201" cy="462672"/>
              </a:xfrm>
              <a:prstGeom prst="rect">
                <a:avLst/>
              </a:prstGeom>
              <a:solidFill>
                <a:srgbClr val="F5DC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bg1"/>
                    </a:solidFill>
                    <a:latin typeface="Arial" charset="0"/>
                    <a:ea typeface="Arial" charset="0"/>
                    <a:cs typeface="Arial" charset="0"/>
                  </a:rPr>
                  <a:t>RGB</a:t>
                </a:r>
                <a:r>
                  <a:rPr kumimoji="1" lang="en-US" altLang="zh-CN" sz="700" b="1" dirty="0">
                    <a:solidFill>
                      <a:schemeClr val="bg1"/>
                    </a:solidFill>
                    <a:latin typeface="Arial" charset="0"/>
                    <a:ea typeface="Arial" charset="0"/>
                    <a:cs typeface="Arial" charset="0"/>
                  </a:rPr>
                  <a:t> 245</a:t>
                </a:r>
                <a:r>
                  <a:rPr kumimoji="1" lang="mr-IN" altLang="zh-CN" sz="700" b="1" dirty="0">
                    <a:solidFill>
                      <a:schemeClr val="bg1"/>
                    </a:solidFill>
                    <a:latin typeface="Arial" charset="0"/>
                    <a:ea typeface="Arial" charset="0"/>
                    <a:cs typeface="Arial" charset="0"/>
                  </a:rPr>
                  <a:t>/</a:t>
                </a:r>
                <a:r>
                  <a:rPr kumimoji="1" lang="en-US" altLang="zh-CN" sz="700" b="1" dirty="0">
                    <a:solidFill>
                      <a:schemeClr val="bg1"/>
                    </a:solidFill>
                    <a:latin typeface="Arial" charset="0"/>
                    <a:ea typeface="Arial" charset="0"/>
                    <a:cs typeface="Arial" charset="0"/>
                  </a:rPr>
                  <a:t>220/87</a:t>
                </a:r>
                <a:endParaRPr kumimoji="1" lang="mr-IN" altLang="zh-CN" sz="700" b="1" dirty="0">
                  <a:solidFill>
                    <a:schemeClr val="bg1"/>
                  </a:solidFill>
                  <a:latin typeface="Arial" charset="0"/>
                  <a:ea typeface="Arial" charset="0"/>
                  <a:cs typeface="Arial" charset="0"/>
                </a:endParaRPr>
              </a:p>
            </p:txBody>
          </p:sp>
          <p:sp>
            <p:nvSpPr>
              <p:cNvPr id="39" name="矩形 17">
                <a:extLst>
                  <a:ext uri="{FF2B5EF4-FFF2-40B4-BE49-F238E27FC236}">
                    <a16:creationId xmlns:a16="http://schemas.microsoft.com/office/drawing/2014/main" id="{61890D59-CF8B-1449-A836-3A304EC9A907}"/>
                  </a:ext>
                </a:extLst>
              </p:cNvPr>
              <p:cNvSpPr/>
              <p:nvPr userDrawn="1"/>
            </p:nvSpPr>
            <p:spPr>
              <a:xfrm>
                <a:off x="13288175" y="4319278"/>
                <a:ext cx="885201" cy="462672"/>
              </a:xfrm>
              <a:prstGeom prst="rect">
                <a:avLst/>
              </a:prstGeom>
              <a:solidFill>
                <a:srgbClr val="F085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240</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133/0</a:t>
                </a:r>
                <a:endParaRPr kumimoji="1" lang="mr-IN" altLang="zh-CN" sz="700" b="1" dirty="0">
                  <a:solidFill>
                    <a:schemeClr val="tx2"/>
                  </a:solidFill>
                  <a:latin typeface="Arial" charset="0"/>
                  <a:ea typeface="Arial" charset="0"/>
                  <a:cs typeface="Arial" charset="0"/>
                </a:endParaRPr>
              </a:p>
            </p:txBody>
          </p:sp>
          <p:sp>
            <p:nvSpPr>
              <p:cNvPr id="40" name="矩形 18">
                <a:extLst>
                  <a:ext uri="{FF2B5EF4-FFF2-40B4-BE49-F238E27FC236}">
                    <a16:creationId xmlns:a16="http://schemas.microsoft.com/office/drawing/2014/main" id="{0466A1E1-E7C7-FD49-9880-9E44BED19FF5}"/>
                  </a:ext>
                </a:extLst>
              </p:cNvPr>
              <p:cNvSpPr/>
              <p:nvPr userDrawn="1"/>
            </p:nvSpPr>
            <p:spPr>
              <a:xfrm>
                <a:off x="13288171" y="5880294"/>
                <a:ext cx="911019" cy="462672"/>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181</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181/181</a:t>
                </a:r>
                <a:endParaRPr kumimoji="1" lang="mr-IN" altLang="zh-CN" sz="700" b="1" dirty="0">
                  <a:solidFill>
                    <a:schemeClr val="tx2"/>
                  </a:solidFill>
                  <a:latin typeface="Arial" charset="0"/>
                  <a:ea typeface="Arial" charset="0"/>
                  <a:cs typeface="Arial" charset="0"/>
                </a:endParaRPr>
              </a:p>
            </p:txBody>
          </p:sp>
          <p:sp>
            <p:nvSpPr>
              <p:cNvPr id="42" name="矩形 19">
                <a:extLst>
                  <a:ext uri="{FF2B5EF4-FFF2-40B4-BE49-F238E27FC236}">
                    <a16:creationId xmlns:a16="http://schemas.microsoft.com/office/drawing/2014/main" id="{B21AD6AC-1275-0142-A9EA-D77B26CB40EF}"/>
                  </a:ext>
                </a:extLst>
              </p:cNvPr>
              <p:cNvSpPr/>
              <p:nvPr userDrawn="1"/>
            </p:nvSpPr>
            <p:spPr>
              <a:xfrm>
                <a:off x="13288171" y="5362779"/>
                <a:ext cx="911019" cy="462672"/>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tx2"/>
                    </a:solidFill>
                    <a:latin typeface="Arial" charset="0"/>
                    <a:ea typeface="Arial" charset="0"/>
                    <a:cs typeface="Arial" charset="0"/>
                  </a:rPr>
                  <a:t>RGB</a:t>
                </a:r>
                <a:r>
                  <a:rPr kumimoji="1" lang="en-US" altLang="zh-CN" sz="700" b="1" dirty="0">
                    <a:solidFill>
                      <a:schemeClr val="tx2"/>
                    </a:solidFill>
                    <a:latin typeface="Arial" charset="0"/>
                    <a:ea typeface="Arial" charset="0"/>
                    <a:cs typeface="Arial" charset="0"/>
                  </a:rPr>
                  <a:t> 89</a:t>
                </a:r>
                <a:r>
                  <a:rPr kumimoji="1" lang="mr-IN" altLang="zh-CN" sz="700" b="1" dirty="0">
                    <a:solidFill>
                      <a:schemeClr val="tx2"/>
                    </a:solidFill>
                    <a:latin typeface="Arial" charset="0"/>
                    <a:ea typeface="Arial" charset="0"/>
                    <a:cs typeface="Arial" charset="0"/>
                  </a:rPr>
                  <a:t>/</a:t>
                </a:r>
                <a:r>
                  <a:rPr kumimoji="1" lang="en-US" altLang="zh-CN" sz="700" b="1" dirty="0">
                    <a:solidFill>
                      <a:schemeClr val="tx2"/>
                    </a:solidFill>
                    <a:latin typeface="Arial" charset="0"/>
                    <a:ea typeface="Arial" charset="0"/>
                    <a:cs typeface="Arial" charset="0"/>
                  </a:rPr>
                  <a:t>87/87</a:t>
                </a:r>
                <a:endParaRPr kumimoji="1" lang="mr-IN" altLang="zh-CN" sz="700" b="1" dirty="0">
                  <a:solidFill>
                    <a:schemeClr val="tx2"/>
                  </a:solidFill>
                  <a:latin typeface="Arial" charset="0"/>
                  <a:ea typeface="Arial" charset="0"/>
                  <a:cs typeface="Arial" charset="0"/>
                </a:endParaRPr>
              </a:p>
            </p:txBody>
          </p:sp>
          <p:sp>
            <p:nvSpPr>
              <p:cNvPr id="43" name="矩形 22">
                <a:extLst>
                  <a:ext uri="{FF2B5EF4-FFF2-40B4-BE49-F238E27FC236}">
                    <a16:creationId xmlns:a16="http://schemas.microsoft.com/office/drawing/2014/main" id="{238BAC2A-AE09-A84D-875D-8472236D6610}"/>
                  </a:ext>
                </a:extLst>
              </p:cNvPr>
              <p:cNvSpPr/>
              <p:nvPr userDrawn="1"/>
            </p:nvSpPr>
            <p:spPr>
              <a:xfrm>
                <a:off x="13288171" y="6403948"/>
                <a:ext cx="911019" cy="462672"/>
              </a:xfrm>
              <a:prstGeom prst="rect">
                <a:avLst/>
              </a:prstGeom>
              <a:solidFill>
                <a:srgbClr val="FFFFFF"/>
              </a:solidFill>
              <a:ln w="6350">
                <a:solidFill>
                  <a:schemeClr val="bg1">
                    <a:lumMod val="10000"/>
                    <a:lumOff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00000"/>
                  </a:lnSpc>
                </a:pPr>
                <a:r>
                  <a:rPr kumimoji="1" lang="mr-IN" altLang="zh-CN" sz="700" b="1" dirty="0">
                    <a:solidFill>
                      <a:schemeClr val="bg1"/>
                    </a:solidFill>
                    <a:latin typeface="Arial" charset="0"/>
                    <a:ea typeface="Arial" charset="0"/>
                    <a:cs typeface="Arial" charset="0"/>
                  </a:rPr>
                  <a:t>RGB</a:t>
                </a:r>
                <a:r>
                  <a:rPr kumimoji="1" lang="en-US" altLang="zh-CN" sz="700" b="1" dirty="0">
                    <a:solidFill>
                      <a:schemeClr val="bg1"/>
                    </a:solidFill>
                    <a:latin typeface="Arial" charset="0"/>
                    <a:ea typeface="Arial" charset="0"/>
                    <a:cs typeface="Arial" charset="0"/>
                  </a:rPr>
                  <a:t> 255</a:t>
                </a:r>
                <a:r>
                  <a:rPr kumimoji="1" lang="mr-IN" altLang="zh-CN" sz="700" b="1" dirty="0">
                    <a:solidFill>
                      <a:schemeClr val="bg1"/>
                    </a:solidFill>
                    <a:latin typeface="Arial" charset="0"/>
                    <a:ea typeface="Arial" charset="0"/>
                    <a:cs typeface="Arial" charset="0"/>
                  </a:rPr>
                  <a:t>/</a:t>
                </a:r>
                <a:r>
                  <a:rPr kumimoji="1" lang="en-US" altLang="zh-CN" sz="700" b="1" dirty="0">
                    <a:solidFill>
                      <a:schemeClr val="bg1"/>
                    </a:solidFill>
                    <a:latin typeface="Arial" charset="0"/>
                    <a:ea typeface="Arial" charset="0"/>
                    <a:cs typeface="Arial" charset="0"/>
                  </a:rPr>
                  <a:t>255/255</a:t>
                </a:r>
                <a:endParaRPr kumimoji="1" lang="mr-IN" altLang="zh-CN" sz="700" b="1" dirty="0">
                  <a:solidFill>
                    <a:schemeClr val="bg1"/>
                  </a:solidFill>
                  <a:latin typeface="Arial" charset="0"/>
                  <a:ea typeface="Arial" charset="0"/>
                  <a:cs typeface="Arial" charset="0"/>
                </a:endParaRPr>
              </a:p>
            </p:txBody>
          </p:sp>
        </p:grpSp>
      </p:grpSp>
      <p:pic>
        <p:nvPicPr>
          <p:cNvPr id="49" name="图片 48"/>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953792" y="6267086"/>
            <a:ext cx="1350228" cy="421736"/>
          </a:xfrm>
          <a:prstGeom prst="rect">
            <a:avLst/>
          </a:prstGeom>
        </p:spPr>
      </p:pic>
    </p:spTree>
    <p:extLst>
      <p:ext uri="{BB962C8B-B14F-4D97-AF65-F5344CB8AC3E}">
        <p14:creationId xmlns:p14="http://schemas.microsoft.com/office/powerpoint/2010/main" val="191826947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hf hdr="0" ftr="0" dt="0"/>
  <p:txStyles>
    <p:titleStyle>
      <a:lvl1pPr algn="l" defTabSz="1187323" rtl="0" eaLnBrk="1" latinLnBrk="0" hangingPunct="1">
        <a:lnSpc>
          <a:spcPct val="90000"/>
        </a:lnSpc>
        <a:spcBef>
          <a:spcPct val="0"/>
        </a:spcBef>
        <a:buNone/>
        <a:defRPr sz="5714" kern="1200">
          <a:solidFill>
            <a:schemeClr val="tx1"/>
          </a:solidFill>
          <a:latin typeface="+mj-lt"/>
          <a:ea typeface="+mj-ea"/>
          <a:cs typeface="+mj-cs"/>
        </a:defRPr>
      </a:lvl1pPr>
    </p:titleStyle>
    <p:bodyStyle>
      <a:lvl1pPr marL="296831" indent="-296831" algn="l" defTabSz="1187323" rtl="0" eaLnBrk="1" latinLnBrk="0" hangingPunct="1">
        <a:lnSpc>
          <a:spcPct val="90000"/>
        </a:lnSpc>
        <a:spcBef>
          <a:spcPts val="1298"/>
        </a:spcBef>
        <a:buFont typeface="Arial" panose="020B0604020202020204" pitchFamily="34" charset="0"/>
        <a:buChar char="•"/>
        <a:defRPr sz="3635" kern="1200">
          <a:solidFill>
            <a:schemeClr val="tx1"/>
          </a:solidFill>
          <a:latin typeface="+mn-lt"/>
          <a:ea typeface="+mn-ea"/>
          <a:cs typeface="+mn-cs"/>
        </a:defRPr>
      </a:lvl1pPr>
      <a:lvl2pPr marL="890493" indent="-296831" algn="l" defTabSz="1187323" rtl="0" eaLnBrk="1" latinLnBrk="0" hangingPunct="1">
        <a:lnSpc>
          <a:spcPct val="90000"/>
        </a:lnSpc>
        <a:spcBef>
          <a:spcPts val="650"/>
        </a:spcBef>
        <a:buFont typeface="Arial" panose="020B0604020202020204" pitchFamily="34" charset="0"/>
        <a:buChar char="•"/>
        <a:defRPr sz="3117" kern="1200">
          <a:solidFill>
            <a:schemeClr val="tx1"/>
          </a:solidFill>
          <a:latin typeface="+mn-lt"/>
          <a:ea typeface="+mn-ea"/>
          <a:cs typeface="+mn-cs"/>
        </a:defRPr>
      </a:lvl2pPr>
      <a:lvl3pPr marL="1484154" indent="-296831" algn="l" defTabSz="1187323" rtl="0" eaLnBrk="1" latinLnBrk="0" hangingPunct="1">
        <a:lnSpc>
          <a:spcPct val="90000"/>
        </a:lnSpc>
        <a:spcBef>
          <a:spcPts val="650"/>
        </a:spcBef>
        <a:buFont typeface="Arial" panose="020B0604020202020204" pitchFamily="34" charset="0"/>
        <a:buChar char="•"/>
        <a:defRPr sz="2597" kern="1200">
          <a:solidFill>
            <a:schemeClr val="tx1"/>
          </a:solidFill>
          <a:latin typeface="+mn-lt"/>
          <a:ea typeface="+mn-ea"/>
          <a:cs typeface="+mn-cs"/>
        </a:defRPr>
      </a:lvl3pPr>
      <a:lvl4pPr marL="2077817"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4pPr>
      <a:lvl5pPr marL="2671478"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58">
          <p15:clr>
            <a:srgbClr val="F26B43"/>
          </p15:clr>
        </p15:guide>
        <p15:guide id="4" pos="7225">
          <p15:clr>
            <a:srgbClr val="F26B43"/>
          </p15:clr>
        </p15:guide>
        <p15:guide id="5" orient="horz" pos="41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projects.tmforum.org/wiki/display/AP/TMF656+Service+Problem+API+REST+Specification+R18.5.0" TargetMode="External"/><Relationship Id="rId3" Type="http://schemas.openxmlformats.org/officeDocument/2006/relationships/hyperlink" Target="https://projects.tmforum.org/wiki/display/PUB/TMF645+Service+Qualification+API+REST+Specification+R18.0.1" TargetMode="External"/><Relationship Id="rId7" Type="http://schemas.openxmlformats.org/officeDocument/2006/relationships/hyperlink" Target="https://projects.tmforum.org/wiki/display/AP/TMF653+Service+Test+API+REST+Specification+R18.5.0" TargetMode="External"/><Relationship Id="rId2" Type="http://schemas.openxmlformats.org/officeDocument/2006/relationships/hyperlink" Target="https://projects.tmforum.org/wiki/display/PUB/TMF633+Service+Catalog+Management+API+REST+Specification+R17.5.1" TargetMode="External"/><Relationship Id="rId1" Type="http://schemas.openxmlformats.org/officeDocument/2006/relationships/slideLayout" Target="../slideLayouts/slideLayout2.xml"/><Relationship Id="rId6" Type="http://schemas.openxmlformats.org/officeDocument/2006/relationships/hyperlink" Target="https://www.tmforum.org/resources/specification/tmf638-service-inventory-api-rest-specification-r18-5-0/" TargetMode="External"/><Relationship Id="rId5" Type="http://schemas.openxmlformats.org/officeDocument/2006/relationships/hyperlink" Target="https://projects.tmforum.org/wiki/display/AP/TMF640+Service+Activation+and+Configuration+API+REST+Specification+R18.5.0" TargetMode="External"/><Relationship Id="rId4" Type="http://schemas.openxmlformats.org/officeDocument/2006/relationships/hyperlink" Target="https://www.tmforum.org/resources/specification/tmf641-service-ordering-api-rest-specification-r18-5-0/" TargetMode="External"/><Relationship Id="rId9" Type="http://schemas.openxmlformats.org/officeDocument/2006/relationships/hyperlink" Target="https://projects.tmforum.org/wiki/display/AP/TMF677+Usage+Consumption+API+REST+Specification+R18.5.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tif"/><Relationship Id="rId3" Type="http://schemas.openxmlformats.org/officeDocument/2006/relationships/notesSlide" Target="../notesSlides/notesSlide1.xml"/><Relationship Id="rId21" Type="http://schemas.openxmlformats.org/officeDocument/2006/relationships/image" Target="../media/image46.tif"/><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 Type="http://schemas.openxmlformats.org/officeDocument/2006/relationships/slideLayout" Target="../slideLayouts/slideLayout14.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tif"/><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tif"/></Relationships>
</file>

<file path=ppt/slides/_rels/slide21.xml.rels><?xml version="1.0" encoding="UTF-8" standalone="yes"?>
<Relationships xmlns="http://schemas.openxmlformats.org/package/2006/relationships"><Relationship Id="rId3" Type="http://schemas.openxmlformats.org/officeDocument/2006/relationships/hyperlink" Target="http://www.stormtree.biz/category/mto/"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tmforum.org/automating-service-problem-management-business-operations/" TargetMode="External"/><Relationship Id="rId2" Type="http://schemas.openxmlformats.org/officeDocument/2006/relationships/hyperlink" Target="https://www.tmforum.org/catalysts/automating-naas-lambda-%ce%bb-services/" TargetMode="Externa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tmforum.org/catalysts/boosting-aiops-for-full-hybrid-naas/"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hyperlink" Target="https://www.tmforum.org/catalysts/5g-service-operations-leveraging-open-source-innovation/" TargetMode="External"/><Relationship Id="rId3" Type="http://schemas.openxmlformats.org/officeDocument/2006/relationships/image" Target="../media/image15.png"/><Relationship Id="rId7" Type="http://schemas.openxmlformats.org/officeDocument/2006/relationships/hyperlink" Target="https://www.tmforum.org/collaboration/catalyst-program/naas-in-action/" TargetMode="External"/><Relationship Id="rId2" Type="http://schemas.openxmlformats.org/officeDocument/2006/relationships/hyperlink" Target="https://www.tmforum.org/catalysts/automating-network-as-a-service/" TargetMode="External"/><Relationship Id="rId1" Type="http://schemas.openxmlformats.org/officeDocument/2006/relationships/slideLayout" Target="../slideLayouts/slideLayout2.xml"/><Relationship Id="rId6" Type="http://schemas.openxmlformats.org/officeDocument/2006/relationships/hyperlink" Target="https://www.tmforum.org/4g-5g-naas-for-b2b-b2i-business-ecosystem/" TargetMode="External"/><Relationship Id="rId5" Type="http://schemas.openxmlformats.org/officeDocument/2006/relationships/hyperlink" Target="https://www.tmforum.org/catalysts/agile-and-automated-digital-enterprises/" TargetMode="Externa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p:cNvSpPr/>
          <p:nvPr/>
        </p:nvSpPr>
        <p:spPr>
          <a:xfrm rot="5400000" flipV="1">
            <a:off x="7246937" y="-126999"/>
            <a:ext cx="4818063" cy="5072062"/>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直角三角形 19"/>
          <p:cNvSpPr/>
          <p:nvPr/>
        </p:nvSpPr>
        <p:spPr>
          <a:xfrm rot="5400000" flipV="1">
            <a:off x="7981950" y="-174625"/>
            <a:ext cx="4035425" cy="4384675"/>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a:off x="0" y="1770063"/>
            <a:ext cx="4427538" cy="5087937"/>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a:off x="0" y="2459038"/>
            <a:ext cx="3825875" cy="4398962"/>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solidFill>
                  <a:schemeClr val="tx1"/>
                </a:solidFill>
              </a:rPr>
              <a:t>Min He,  01/27/2021</a:t>
            </a:r>
            <a:endParaRPr lang="zh-CN" altLang="en-US" dirty="0">
              <a:solidFill>
                <a:schemeClr val="tx1"/>
              </a:solidFill>
            </a:endParaRPr>
          </a:p>
        </p:txBody>
      </p:sp>
      <p:sp>
        <p:nvSpPr>
          <p:cNvPr id="6" name="直角三角形 5"/>
          <p:cNvSpPr/>
          <p:nvPr/>
        </p:nvSpPr>
        <p:spPr>
          <a:xfrm flipV="1">
            <a:off x="0" y="0"/>
            <a:ext cx="9694863" cy="270033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flipV="1">
            <a:off x="0" y="0"/>
            <a:ext cx="7590971" cy="2699658"/>
          </a:xfrm>
          <a:prstGeom prst="rtTriangle">
            <a:avLst/>
          </a:prstGeom>
          <a:blipFill dpi="0" rotWithShape="0">
            <a:blip r:embed="rId2">
              <a:duotone>
                <a:prstClr val="black"/>
                <a:schemeClr val="accent3">
                  <a:tint val="45000"/>
                  <a:satMod val="400000"/>
                </a:schemeClr>
              </a:duotone>
            </a:blip>
            <a:srcRect/>
            <a:stretch>
              <a:fillRect l="-36000" t="-53000" r="-1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直角三角形 12"/>
          <p:cNvSpPr/>
          <p:nvPr/>
        </p:nvSpPr>
        <p:spPr>
          <a:xfrm flipH="1">
            <a:off x="2497138" y="4157663"/>
            <a:ext cx="9694862" cy="2700337"/>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直角三角形 13"/>
          <p:cNvSpPr/>
          <p:nvPr/>
        </p:nvSpPr>
        <p:spPr>
          <a:xfrm flipH="1">
            <a:off x="4601029" y="4158342"/>
            <a:ext cx="7590971" cy="2699658"/>
          </a:xfrm>
          <a:prstGeom prst="rtTriangle">
            <a:avLst/>
          </a:prstGeom>
          <a:blipFill dpi="0" rotWithShape="0">
            <a:blip r:embed="rId2">
              <a:duotone>
                <a:prstClr val="black"/>
                <a:schemeClr val="accent3">
                  <a:tint val="45000"/>
                  <a:satMod val="400000"/>
                </a:schemeClr>
              </a:duotone>
            </a:blip>
            <a:srcRect/>
            <a:stretch>
              <a:fillRect l="-36000" t="-53000" r="-1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nvSpPr>
        <p:spPr>
          <a:xfrm>
            <a:off x="1506538" y="2767013"/>
            <a:ext cx="215900" cy="12239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文本框 22"/>
          <p:cNvSpPr txBox="1">
            <a:spLocks noChangeArrowheads="1"/>
          </p:cNvSpPr>
          <p:nvPr/>
        </p:nvSpPr>
        <p:spPr bwMode="auto">
          <a:xfrm>
            <a:off x="1722438" y="2729091"/>
            <a:ext cx="8952259"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3800" b="1" dirty="0" err="1"/>
              <a:t>NaaS</a:t>
            </a:r>
            <a:r>
              <a:rPr lang="en-US" altLang="zh-CN" sz="3800" b="1" dirty="0"/>
              <a:t>, </a:t>
            </a:r>
            <a:r>
              <a:rPr lang="en-US" altLang="zh-CN" sz="3800" dirty="0"/>
              <a:t>Turns Network Into a Service Platform</a:t>
            </a:r>
            <a:br>
              <a:rPr lang="en-US" altLang="zh-CN" sz="3800" b="1" dirty="0"/>
            </a:br>
            <a:r>
              <a:rPr lang="en-US" altLang="zh-CN" sz="3800" b="1" dirty="0"/>
              <a:t>ADN,  </a:t>
            </a:r>
            <a:r>
              <a:rPr lang="en-US" altLang="zh-CN" sz="3800" dirty="0"/>
              <a:t>Brings Autonomy to Network O&amp;M</a:t>
            </a:r>
            <a:endParaRPr lang="zh-CN" altLang="en-US" sz="3800" dirty="0">
              <a:solidFill>
                <a:srgbClr val="3B3838"/>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8569718" cy="677108"/>
          </a:xfrm>
          <a:prstGeom prst="rect">
            <a:avLst/>
          </a:prstGeom>
          <a:noFill/>
        </p:spPr>
        <p:txBody>
          <a:bodyPr wrap="none">
            <a:spAutoFit/>
          </a:bodyPr>
          <a:lstStyle/>
          <a:p>
            <a:r>
              <a:rPr lang="en-US" altLang="zh-CN" sz="3800" dirty="0" err="1"/>
              <a:t>NaaS</a:t>
            </a:r>
            <a:r>
              <a:rPr lang="en-US" altLang="zh-CN" sz="3800" dirty="0"/>
              <a:t> Adaption Accelerating in Global CSPs</a:t>
            </a:r>
          </a:p>
        </p:txBody>
      </p:sp>
      <p:sp>
        <p:nvSpPr>
          <p:cNvPr id="13" name="Content Placeholder 2">
            <a:extLst>
              <a:ext uri="{FF2B5EF4-FFF2-40B4-BE49-F238E27FC236}">
                <a16:creationId xmlns:a16="http://schemas.microsoft.com/office/drawing/2014/main" id="{4AB1DED6-494F-46BF-9A7A-EFB10C2F05C7}"/>
              </a:ext>
            </a:extLst>
          </p:cNvPr>
          <p:cNvSpPr>
            <a:spLocks noGrp="1"/>
          </p:cNvSpPr>
          <p:nvPr>
            <p:ph idx="1"/>
          </p:nvPr>
        </p:nvSpPr>
        <p:spPr>
          <a:xfrm>
            <a:off x="696111" y="1494914"/>
            <a:ext cx="3877295" cy="558161"/>
          </a:xfrm>
        </p:spPr>
        <p:txBody>
          <a:bodyPr anchor="ctr">
            <a:normAutofit/>
          </a:bodyPr>
          <a:lstStyle/>
          <a:p>
            <a:pPr marL="0" indent="0" algn="just">
              <a:spcBef>
                <a:spcPts val="0"/>
              </a:spcBef>
              <a:buNone/>
            </a:pPr>
            <a:r>
              <a:rPr lang="en-US" sz="1400" b="0" i="0" dirty="0">
                <a:solidFill>
                  <a:srgbClr val="272727"/>
                </a:solidFill>
                <a:effectLst/>
              </a:rPr>
              <a:t>  </a:t>
            </a:r>
            <a:r>
              <a:rPr lang="en-US" sz="1400" dirty="0"/>
              <a:t>Network as a Service (</a:t>
            </a:r>
            <a:r>
              <a:rPr lang="en-US" sz="1400" dirty="0" err="1"/>
              <a:t>NaaS</a:t>
            </a:r>
            <a:r>
              <a:rPr lang="en-US" sz="1400" dirty="0"/>
              <a:t>) Market size is set to exceed USD 50 billions by 2025</a:t>
            </a:r>
            <a:endParaRPr lang="en-US" sz="1200" dirty="0"/>
          </a:p>
        </p:txBody>
      </p:sp>
      <p:pic>
        <p:nvPicPr>
          <p:cNvPr id="14" name="Picture 4" descr="Network as a Service Market">
            <a:extLst>
              <a:ext uri="{FF2B5EF4-FFF2-40B4-BE49-F238E27FC236}">
                <a16:creationId xmlns:a16="http://schemas.microsoft.com/office/drawing/2014/main" id="{729D377D-93C9-43A1-BC95-BFDAF10F36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714" y="2132935"/>
            <a:ext cx="3810090" cy="26837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4">
            <a:extLst>
              <a:ext uri="{FF2B5EF4-FFF2-40B4-BE49-F238E27FC236}">
                <a16:creationId xmlns:a16="http://schemas.microsoft.com/office/drawing/2014/main" id="{D057346C-82F6-4CFE-A88B-A817162CB251}"/>
              </a:ext>
            </a:extLst>
          </p:cNvPr>
          <p:cNvSpPr txBox="1"/>
          <p:nvPr/>
        </p:nvSpPr>
        <p:spPr>
          <a:xfrm>
            <a:off x="410224" y="4896558"/>
            <a:ext cx="11602586" cy="1600438"/>
          </a:xfrm>
          <a:prstGeom prst="rect">
            <a:avLst/>
          </a:prstGeom>
          <a:noFill/>
        </p:spPr>
        <p:txBody>
          <a:bodyPr wrap="square">
            <a:spAutoFit/>
          </a:bodyPr>
          <a:lstStyle/>
          <a:p>
            <a:pPr lvl="1"/>
            <a:r>
              <a:rPr lang="en-US" sz="1400" dirty="0"/>
              <a:t>Drivers:</a:t>
            </a:r>
          </a:p>
          <a:p>
            <a:pPr marL="742950" lvl="1" indent="-285750">
              <a:buFont typeface="Arial" panose="020B0604020202020204" pitchFamily="34" charset="0"/>
              <a:buChar char="•"/>
            </a:pPr>
            <a:r>
              <a:rPr lang="en-US" sz="1400" dirty="0"/>
              <a:t>The rising demands for network virtualization technologies, SDN and NFV.</a:t>
            </a:r>
          </a:p>
          <a:p>
            <a:pPr marL="742950" lvl="1" indent="-285750">
              <a:buFont typeface="Arial" panose="020B0604020202020204" pitchFamily="34" charset="0"/>
              <a:buChar char="•"/>
            </a:pPr>
            <a:r>
              <a:rPr lang="en-US" sz="1400" dirty="0"/>
              <a:t>The cloudification movement.</a:t>
            </a:r>
          </a:p>
          <a:p>
            <a:pPr marL="742950" lvl="1" indent="-285750">
              <a:buFont typeface="Arial" panose="020B0604020202020204" pitchFamily="34" charset="0"/>
              <a:buChar char="•"/>
            </a:pPr>
            <a:r>
              <a:rPr lang="en-US" sz="1400" b="0" i="0" dirty="0">
                <a:solidFill>
                  <a:srgbClr val="272727"/>
                </a:solidFill>
                <a:effectLst/>
              </a:rPr>
              <a:t>Enterprises switching toward SDN-enabled </a:t>
            </a:r>
            <a:r>
              <a:rPr lang="en-US" sz="1400" b="0" i="0" dirty="0" err="1">
                <a:solidFill>
                  <a:srgbClr val="272727"/>
                </a:solidFill>
                <a:effectLst/>
              </a:rPr>
              <a:t>NaaS</a:t>
            </a:r>
            <a:r>
              <a:rPr lang="en-US" sz="1400" b="0" i="0" dirty="0">
                <a:solidFill>
                  <a:srgbClr val="272727"/>
                </a:solidFill>
                <a:effectLst/>
              </a:rPr>
              <a:t>, which help in providing on-demand network services to customers. </a:t>
            </a:r>
          </a:p>
          <a:p>
            <a:pPr marL="742950" lvl="1" indent="-285750">
              <a:buFont typeface="Arial" panose="020B0604020202020204" pitchFamily="34" charset="0"/>
              <a:buChar char="•"/>
            </a:pPr>
            <a:r>
              <a:rPr lang="en-US" sz="1400" b="0" i="0" dirty="0">
                <a:solidFill>
                  <a:srgbClr val="272727"/>
                </a:solidFill>
                <a:effectLst/>
              </a:rPr>
              <a:t>The rising trend of pay-per-use business model in enterprises. The </a:t>
            </a:r>
            <a:r>
              <a:rPr lang="en-US" sz="1400" b="0" i="0" dirty="0" err="1">
                <a:solidFill>
                  <a:srgbClr val="272727"/>
                </a:solidFill>
                <a:effectLst/>
              </a:rPr>
              <a:t>NaaS</a:t>
            </a:r>
            <a:r>
              <a:rPr lang="en-US" sz="1400" b="0" i="0" dirty="0">
                <a:solidFill>
                  <a:srgbClr val="272727"/>
                </a:solidFill>
                <a:effectLst/>
              </a:rPr>
              <a:t> model enables them to use or provide network services on a subscription-based pricing model, eliminating the need to rearchitect their networks. </a:t>
            </a:r>
          </a:p>
          <a:p>
            <a:pPr marL="742950" lvl="1" indent="-285750">
              <a:buFont typeface="Arial" panose="020B0604020202020204" pitchFamily="34" charset="0"/>
              <a:buChar char="•"/>
            </a:pPr>
            <a:r>
              <a:rPr lang="en-US" sz="1400" b="0" i="0" dirty="0">
                <a:solidFill>
                  <a:srgbClr val="272727"/>
                </a:solidFill>
                <a:effectLst/>
              </a:rPr>
              <a:t>SMEs use the </a:t>
            </a:r>
            <a:r>
              <a:rPr lang="en-US" sz="1400" b="0" i="0" dirty="0" err="1">
                <a:solidFill>
                  <a:srgbClr val="272727"/>
                </a:solidFill>
                <a:effectLst/>
              </a:rPr>
              <a:t>NaaS</a:t>
            </a:r>
            <a:r>
              <a:rPr lang="en-US" sz="1400" b="0" i="0" dirty="0">
                <a:solidFill>
                  <a:srgbClr val="272727"/>
                </a:solidFill>
                <a:effectLst/>
              </a:rPr>
              <a:t> model as it provides them with the flexibility to scale up or down the network resources .</a:t>
            </a:r>
          </a:p>
        </p:txBody>
      </p:sp>
      <p:pic>
        <p:nvPicPr>
          <p:cNvPr id="17" name="Picture 2" descr="UK Network as a Service Industry By Application">
            <a:extLst>
              <a:ext uri="{FF2B5EF4-FFF2-40B4-BE49-F238E27FC236}">
                <a16:creationId xmlns:a16="http://schemas.microsoft.com/office/drawing/2014/main" id="{8C917B4C-90DA-459E-AAFD-1E7AAC1D16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0001" y="1973215"/>
            <a:ext cx="3308978" cy="2843483"/>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3">
            <a:extLst>
              <a:ext uri="{FF2B5EF4-FFF2-40B4-BE49-F238E27FC236}">
                <a16:creationId xmlns:a16="http://schemas.microsoft.com/office/drawing/2014/main" id="{3DF49B3A-D7A2-451F-B2C6-D10B1F0CE996}"/>
              </a:ext>
            </a:extLst>
          </p:cNvPr>
          <p:cNvSpPr/>
          <p:nvPr/>
        </p:nvSpPr>
        <p:spPr>
          <a:xfrm>
            <a:off x="8450001" y="1973216"/>
            <a:ext cx="3308979" cy="284348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p:cNvPicPr>
            <a:picLocks noChangeAspect="1"/>
          </p:cNvPicPr>
          <p:nvPr/>
        </p:nvPicPr>
        <p:blipFill>
          <a:blip r:embed="rId4"/>
          <a:stretch>
            <a:fillRect/>
          </a:stretch>
        </p:blipFill>
        <p:spPr>
          <a:xfrm>
            <a:off x="4840413" y="1973217"/>
            <a:ext cx="3308979" cy="2843482"/>
          </a:xfrm>
          <a:prstGeom prst="rect">
            <a:avLst/>
          </a:prstGeom>
        </p:spPr>
      </p:pic>
      <p:sp>
        <p:nvSpPr>
          <p:cNvPr id="19" name="Rectangle 3">
            <a:extLst>
              <a:ext uri="{FF2B5EF4-FFF2-40B4-BE49-F238E27FC236}">
                <a16:creationId xmlns:a16="http://schemas.microsoft.com/office/drawing/2014/main" id="{3DF49B3A-D7A2-451F-B2C6-D10B1F0CE996}"/>
              </a:ext>
            </a:extLst>
          </p:cNvPr>
          <p:cNvSpPr/>
          <p:nvPr/>
        </p:nvSpPr>
        <p:spPr>
          <a:xfrm>
            <a:off x="4840413" y="1973216"/>
            <a:ext cx="3308979" cy="284348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1174709"/>
      </p:ext>
    </p:extLst>
  </p:cSld>
  <p:clrMapOvr>
    <a:masterClrMapping/>
  </p:clrMapOvr>
  <p:transition spd="slow">
    <p:checke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10457093" cy="677108"/>
          </a:xfrm>
          <a:prstGeom prst="rect">
            <a:avLst/>
          </a:prstGeom>
          <a:noFill/>
        </p:spPr>
        <p:txBody>
          <a:bodyPr wrap="none">
            <a:spAutoFit/>
          </a:bodyPr>
          <a:lstStyle/>
          <a:p>
            <a:r>
              <a:rPr lang="en-US" altLang="zh-CN" sz="3800" dirty="0"/>
              <a:t>TMF 909 </a:t>
            </a:r>
            <a:r>
              <a:rPr lang="en-US" altLang="zh-CN" sz="3800" dirty="0" err="1"/>
              <a:t>NaaS</a:t>
            </a:r>
            <a:r>
              <a:rPr lang="en-US" altLang="zh-CN" sz="3800" dirty="0"/>
              <a:t> Management REST API Specifications</a:t>
            </a:r>
          </a:p>
        </p:txBody>
      </p:sp>
      <p:grpSp>
        <p:nvGrpSpPr>
          <p:cNvPr id="2" name="组合 1"/>
          <p:cNvGrpSpPr/>
          <p:nvPr/>
        </p:nvGrpSpPr>
        <p:grpSpPr>
          <a:xfrm>
            <a:off x="543309" y="1125994"/>
            <a:ext cx="11105382" cy="5193526"/>
            <a:chOff x="1086618" y="1690688"/>
            <a:chExt cx="11105382" cy="4606013"/>
          </a:xfrm>
        </p:grpSpPr>
        <p:pic>
          <p:nvPicPr>
            <p:cNvPr id="5" name="Picture 5">
              <a:extLst>
                <a:ext uri="{FF2B5EF4-FFF2-40B4-BE49-F238E27FC236}">
                  <a16:creationId xmlns:a16="http://schemas.microsoft.com/office/drawing/2014/main" id="{A4185115-0B8E-46F6-AADD-DD46A896A158}"/>
                </a:ext>
              </a:extLst>
            </p:cNvPr>
            <p:cNvPicPr/>
            <p:nvPr/>
          </p:nvPicPr>
          <p:blipFill>
            <a:blip r:embed="rId2"/>
            <a:stretch>
              <a:fillRect/>
            </a:stretch>
          </p:blipFill>
          <p:spPr>
            <a:xfrm>
              <a:off x="5483010" y="1690688"/>
              <a:ext cx="5622371" cy="4110944"/>
            </a:xfrm>
            <a:prstGeom prst="rect">
              <a:avLst/>
            </a:prstGeom>
          </p:spPr>
        </p:pic>
        <p:sp>
          <p:nvSpPr>
            <p:cNvPr id="6" name="TextBox 7">
              <a:extLst>
                <a:ext uri="{FF2B5EF4-FFF2-40B4-BE49-F238E27FC236}">
                  <a16:creationId xmlns:a16="http://schemas.microsoft.com/office/drawing/2014/main" id="{25C42B20-6C07-4BD9-B17A-12459DD12691}"/>
                </a:ext>
              </a:extLst>
            </p:cNvPr>
            <p:cNvSpPr txBox="1"/>
            <p:nvPr/>
          </p:nvSpPr>
          <p:spPr>
            <a:xfrm>
              <a:off x="5634152" y="6057918"/>
              <a:ext cx="6557848" cy="238783"/>
            </a:xfrm>
            <a:prstGeom prst="rect">
              <a:avLst/>
            </a:prstGeom>
            <a:noFill/>
          </p:spPr>
          <p:txBody>
            <a:bodyPr wrap="square">
              <a:spAutoFit/>
            </a:bodyPr>
            <a:lstStyle/>
            <a:p>
              <a:pPr marL="1143000" marR="0" algn="l">
                <a:lnSpc>
                  <a:spcPts val="1100"/>
                </a:lnSpc>
                <a:spcBef>
                  <a:spcPts val="600"/>
                </a:spcBef>
                <a:spcAft>
                  <a:spcPts val="600"/>
                </a:spcAft>
                <a:tabLst>
                  <a:tab pos="1828800" algn="l"/>
                </a:tabLst>
              </a:pPr>
              <a:r>
                <a:rPr lang="en-US" sz="1100" b="1" spc="-25" dirty="0" err="1">
                  <a:effectLst/>
                  <a:latin typeface="Calibri" panose="020F0502020204030204" pitchFamily="34" charset="0"/>
                  <a:ea typeface="Times New Roman" panose="02020603050405020304" pitchFamily="18" charset="0"/>
                  <a:cs typeface="Calibri" panose="020F0502020204030204" pitchFamily="34" charset="0"/>
                </a:rPr>
                <a:t>NaaS</a:t>
              </a:r>
              <a:r>
                <a:rPr lang="en-US" sz="1100" b="1" spc="-25" dirty="0">
                  <a:effectLst/>
                  <a:latin typeface="Calibri" panose="020F0502020204030204" pitchFamily="34" charset="0"/>
                  <a:ea typeface="Times New Roman" panose="02020603050405020304" pitchFamily="18" charset="0"/>
                  <a:cs typeface="Calibri" panose="020F0502020204030204" pitchFamily="34" charset="0"/>
                </a:rPr>
                <a:t> API component suite classified in the main lifecycle areas</a:t>
              </a:r>
              <a:endParaRPr lang="en-US" sz="1100" b="1" spc="-25"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7" name="Picture 9">
              <a:extLst>
                <a:ext uri="{FF2B5EF4-FFF2-40B4-BE49-F238E27FC236}">
                  <a16:creationId xmlns:a16="http://schemas.microsoft.com/office/drawing/2014/main" id="{112FD314-114E-43FF-85EC-D59F77E0D6AF}"/>
                </a:ext>
              </a:extLst>
            </p:cNvPr>
            <p:cNvPicPr>
              <a:picLocks noChangeAspect="1"/>
            </p:cNvPicPr>
            <p:nvPr/>
          </p:nvPicPr>
          <p:blipFill>
            <a:blip r:embed="rId3"/>
            <a:stretch>
              <a:fillRect/>
            </a:stretch>
          </p:blipFill>
          <p:spPr>
            <a:xfrm>
              <a:off x="1086618" y="1841937"/>
              <a:ext cx="4041435" cy="4454764"/>
            </a:xfrm>
            <a:prstGeom prst="rect">
              <a:avLst/>
            </a:prstGeom>
          </p:spPr>
        </p:pic>
      </p:grpSp>
    </p:spTree>
    <p:extLst>
      <p:ext uri="{BB962C8B-B14F-4D97-AF65-F5344CB8AC3E}">
        <p14:creationId xmlns:p14="http://schemas.microsoft.com/office/powerpoint/2010/main" val="2064507509"/>
      </p:ext>
    </p:extLst>
  </p:cSld>
  <p:clrMapOvr>
    <a:masterClrMapping/>
  </p:clrMapOvr>
  <p:transition spd="slow">
    <p:checke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F549-3B4E-4F2A-8932-F29B786042E9}"/>
              </a:ext>
            </a:extLst>
          </p:cNvPr>
          <p:cNvSpPr>
            <a:spLocks noGrp="1"/>
          </p:cNvSpPr>
          <p:nvPr>
            <p:ph type="title"/>
          </p:nvPr>
        </p:nvSpPr>
        <p:spPr>
          <a:xfrm>
            <a:off x="540027" y="-50801"/>
            <a:ext cx="10515600" cy="1325563"/>
          </a:xfrm>
        </p:spPr>
        <p:txBody>
          <a:bodyPr/>
          <a:lstStyle/>
          <a:p>
            <a:r>
              <a:rPr lang="en-US" dirty="0"/>
              <a:t>TMF 909 </a:t>
            </a:r>
            <a:r>
              <a:rPr lang="en-US" dirty="0" err="1"/>
              <a:t>NaaS</a:t>
            </a:r>
            <a:r>
              <a:rPr lang="en-US" dirty="0"/>
              <a:t> Components Suite APIs</a:t>
            </a:r>
          </a:p>
        </p:txBody>
      </p:sp>
      <p:sp>
        <p:nvSpPr>
          <p:cNvPr id="4" name="TextBox 3">
            <a:extLst>
              <a:ext uri="{FF2B5EF4-FFF2-40B4-BE49-F238E27FC236}">
                <a16:creationId xmlns:a16="http://schemas.microsoft.com/office/drawing/2014/main" id="{1FEB14CE-F787-444E-B8B2-481BE59BA6D5}"/>
              </a:ext>
            </a:extLst>
          </p:cNvPr>
          <p:cNvSpPr txBox="1"/>
          <p:nvPr/>
        </p:nvSpPr>
        <p:spPr>
          <a:xfrm>
            <a:off x="9539497" y="3429000"/>
            <a:ext cx="2385804" cy="1200329"/>
          </a:xfrm>
          <a:custGeom>
            <a:avLst/>
            <a:gdLst>
              <a:gd name="connsiteX0" fmla="*/ 0 w 2385804"/>
              <a:gd name="connsiteY0" fmla="*/ 0 h 1200329"/>
              <a:gd name="connsiteX1" fmla="*/ 644167 w 2385804"/>
              <a:gd name="connsiteY1" fmla="*/ 0 h 1200329"/>
              <a:gd name="connsiteX2" fmla="*/ 1240618 w 2385804"/>
              <a:gd name="connsiteY2" fmla="*/ 0 h 1200329"/>
              <a:gd name="connsiteX3" fmla="*/ 1860927 w 2385804"/>
              <a:gd name="connsiteY3" fmla="*/ 0 h 1200329"/>
              <a:gd name="connsiteX4" fmla="*/ 2385804 w 2385804"/>
              <a:gd name="connsiteY4" fmla="*/ 0 h 1200329"/>
              <a:gd name="connsiteX5" fmla="*/ 2385804 w 2385804"/>
              <a:gd name="connsiteY5" fmla="*/ 388106 h 1200329"/>
              <a:gd name="connsiteX6" fmla="*/ 2385804 w 2385804"/>
              <a:gd name="connsiteY6" fmla="*/ 764209 h 1200329"/>
              <a:gd name="connsiteX7" fmla="*/ 2385804 w 2385804"/>
              <a:gd name="connsiteY7" fmla="*/ 1200329 h 1200329"/>
              <a:gd name="connsiteX8" fmla="*/ 1741637 w 2385804"/>
              <a:gd name="connsiteY8" fmla="*/ 1200329 h 1200329"/>
              <a:gd name="connsiteX9" fmla="*/ 1145186 w 2385804"/>
              <a:gd name="connsiteY9" fmla="*/ 1200329 h 1200329"/>
              <a:gd name="connsiteX10" fmla="*/ 620309 w 2385804"/>
              <a:gd name="connsiteY10" fmla="*/ 1200329 h 1200329"/>
              <a:gd name="connsiteX11" fmla="*/ 0 w 2385804"/>
              <a:gd name="connsiteY11" fmla="*/ 1200329 h 1200329"/>
              <a:gd name="connsiteX12" fmla="*/ 0 w 2385804"/>
              <a:gd name="connsiteY12" fmla="*/ 812223 h 1200329"/>
              <a:gd name="connsiteX13" fmla="*/ 0 w 2385804"/>
              <a:gd name="connsiteY13" fmla="*/ 388106 h 1200329"/>
              <a:gd name="connsiteX14" fmla="*/ 0 w 2385804"/>
              <a:gd name="connsiteY14"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5804" h="1200329" extrusionOk="0">
                <a:moveTo>
                  <a:pt x="0" y="0"/>
                </a:moveTo>
                <a:cubicBezTo>
                  <a:pt x="279461" y="-16088"/>
                  <a:pt x="344930" y="38880"/>
                  <a:pt x="644167" y="0"/>
                </a:cubicBezTo>
                <a:cubicBezTo>
                  <a:pt x="943404" y="-38880"/>
                  <a:pt x="1002865" y="17574"/>
                  <a:pt x="1240618" y="0"/>
                </a:cubicBezTo>
                <a:cubicBezTo>
                  <a:pt x="1478371" y="-17574"/>
                  <a:pt x="1643639" y="71068"/>
                  <a:pt x="1860927" y="0"/>
                </a:cubicBezTo>
                <a:cubicBezTo>
                  <a:pt x="2078215" y="-71068"/>
                  <a:pt x="2144465" y="61319"/>
                  <a:pt x="2385804" y="0"/>
                </a:cubicBezTo>
                <a:cubicBezTo>
                  <a:pt x="2415300" y="142349"/>
                  <a:pt x="2371153" y="278056"/>
                  <a:pt x="2385804" y="388106"/>
                </a:cubicBezTo>
                <a:cubicBezTo>
                  <a:pt x="2400455" y="498156"/>
                  <a:pt x="2384264" y="583199"/>
                  <a:pt x="2385804" y="764209"/>
                </a:cubicBezTo>
                <a:cubicBezTo>
                  <a:pt x="2387344" y="945219"/>
                  <a:pt x="2356126" y="1089972"/>
                  <a:pt x="2385804" y="1200329"/>
                </a:cubicBezTo>
                <a:cubicBezTo>
                  <a:pt x="2180601" y="1210188"/>
                  <a:pt x="2012836" y="1187334"/>
                  <a:pt x="1741637" y="1200329"/>
                </a:cubicBezTo>
                <a:cubicBezTo>
                  <a:pt x="1470438" y="1213324"/>
                  <a:pt x="1283376" y="1171590"/>
                  <a:pt x="1145186" y="1200329"/>
                </a:cubicBezTo>
                <a:cubicBezTo>
                  <a:pt x="1006996" y="1229068"/>
                  <a:pt x="857091" y="1145932"/>
                  <a:pt x="620309" y="1200329"/>
                </a:cubicBezTo>
                <a:cubicBezTo>
                  <a:pt x="383527" y="1254726"/>
                  <a:pt x="302621" y="1172218"/>
                  <a:pt x="0" y="1200329"/>
                </a:cubicBezTo>
                <a:cubicBezTo>
                  <a:pt x="-41568" y="1063542"/>
                  <a:pt x="8440" y="976751"/>
                  <a:pt x="0" y="812223"/>
                </a:cubicBezTo>
                <a:cubicBezTo>
                  <a:pt x="-8440" y="647695"/>
                  <a:pt x="23193" y="562160"/>
                  <a:pt x="0" y="388106"/>
                </a:cubicBezTo>
                <a:cubicBezTo>
                  <a:pt x="-23193" y="214052"/>
                  <a:pt x="21909" y="115044"/>
                  <a:pt x="0" y="0"/>
                </a:cubicBezTo>
                <a:close/>
              </a:path>
            </a:pathLst>
          </a:custGeom>
          <a:noFill/>
          <a:ln>
            <a:solidFill>
              <a:schemeClr val="tx1"/>
            </a:solidFill>
            <a:extLst>
              <a:ext uri="{C807C97D-BFC1-408E-A445-0C87EB9F89A2}">
                <ask:lineSketchStyleProps xmlns:ask="http://schemas.microsoft.com/office/drawing/2018/sketchyshapes" sd="1453953587">
                  <a:prstGeom prst="rect">
                    <a:avLst/>
                  </a:prstGeom>
                  <ask:type>
                    <ask:lineSketchScribble/>
                  </ask:type>
                </ask:lineSketchStyleProps>
              </a:ext>
            </a:extLst>
          </a:ln>
        </p:spPr>
        <p:txBody>
          <a:bodyPr wrap="square" rtlCol="0">
            <a:spAutoFit/>
          </a:bodyPr>
          <a:lstStyle/>
          <a:p>
            <a:r>
              <a:rPr lang="en-US" sz="1200" dirty="0">
                <a:latin typeface="+mn-lt"/>
              </a:rPr>
              <a:t>Supported Business Processes:  </a:t>
            </a:r>
          </a:p>
          <a:p>
            <a:pPr marL="285750" indent="-285750">
              <a:buFont typeface="Arial" panose="020B0604020202020204" pitchFamily="34" charset="0"/>
              <a:buChar char="•"/>
            </a:pPr>
            <a:r>
              <a:rPr lang="en-US" sz="1200" dirty="0">
                <a:latin typeface="+mn-lt"/>
              </a:rPr>
              <a:t>O2A (Order to Activate),</a:t>
            </a:r>
          </a:p>
          <a:p>
            <a:pPr marL="285750" indent="-285750">
              <a:buFont typeface="Arial" panose="020B0604020202020204" pitchFamily="34" charset="0"/>
              <a:buChar char="•"/>
            </a:pPr>
            <a:r>
              <a:rPr lang="en-US" sz="1200" dirty="0">
                <a:latin typeface="+mn-lt"/>
              </a:rPr>
              <a:t>P2O(Prospect to Order),</a:t>
            </a:r>
          </a:p>
          <a:p>
            <a:pPr marL="285750" indent="-285750">
              <a:buFont typeface="Arial" panose="020B0604020202020204" pitchFamily="34" charset="0"/>
              <a:buChar char="•"/>
            </a:pPr>
            <a:r>
              <a:rPr lang="en-US" sz="1200" dirty="0">
                <a:latin typeface="+mn-lt"/>
              </a:rPr>
              <a:t>T2R(Trouble to Resolution),</a:t>
            </a:r>
          </a:p>
          <a:p>
            <a:pPr marL="285750" indent="-285750">
              <a:buFont typeface="Arial" panose="020B0604020202020204" pitchFamily="34" charset="0"/>
              <a:buChar char="•"/>
            </a:pPr>
            <a:r>
              <a:rPr lang="en-US" sz="1200" dirty="0">
                <a:latin typeface="+mn-lt"/>
              </a:rPr>
              <a:t>U2C(Usage2Cash), </a:t>
            </a:r>
          </a:p>
          <a:p>
            <a:pPr marL="285750" indent="-285750">
              <a:buFont typeface="Arial" panose="020B0604020202020204" pitchFamily="34" charset="0"/>
              <a:buChar char="•"/>
            </a:pPr>
            <a:r>
              <a:rPr lang="en-US" sz="1200" dirty="0">
                <a:latin typeface="+mn-lt"/>
              </a:rPr>
              <a:t>Service Catalog</a:t>
            </a:r>
          </a:p>
        </p:txBody>
      </p:sp>
      <p:sp>
        <p:nvSpPr>
          <p:cNvPr id="5" name="矩形 8">
            <a:extLst>
              <a:ext uri="{FF2B5EF4-FFF2-40B4-BE49-F238E27FC236}">
                <a16:creationId xmlns:a16="http://schemas.microsoft.com/office/drawing/2014/main" id="{6371F90A-7AB8-4E74-B99D-F73A26666330}"/>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7" name="Picture 6">
            <a:extLst>
              <a:ext uri="{FF2B5EF4-FFF2-40B4-BE49-F238E27FC236}">
                <a16:creationId xmlns:a16="http://schemas.microsoft.com/office/drawing/2014/main" id="{9CE39223-18AF-48F1-92A1-3A26D5567704}"/>
              </a:ext>
            </a:extLst>
          </p:cNvPr>
          <p:cNvPicPr>
            <a:picLocks noChangeAspect="1"/>
          </p:cNvPicPr>
          <p:nvPr/>
        </p:nvPicPr>
        <p:blipFill>
          <a:blip r:embed="rId2"/>
          <a:stretch>
            <a:fillRect/>
          </a:stretch>
        </p:blipFill>
        <p:spPr>
          <a:xfrm>
            <a:off x="266699" y="1485900"/>
            <a:ext cx="8969328" cy="47624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30118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F549-3B4E-4F2A-8932-F29B786042E9}"/>
              </a:ext>
            </a:extLst>
          </p:cNvPr>
          <p:cNvSpPr>
            <a:spLocks noGrp="1"/>
          </p:cNvSpPr>
          <p:nvPr>
            <p:ph type="title"/>
          </p:nvPr>
        </p:nvSpPr>
        <p:spPr>
          <a:xfrm>
            <a:off x="540027" y="-50801"/>
            <a:ext cx="10515600" cy="1325563"/>
          </a:xfrm>
        </p:spPr>
        <p:txBody>
          <a:bodyPr/>
          <a:lstStyle/>
          <a:p>
            <a:r>
              <a:rPr lang="en-US" dirty="0"/>
              <a:t>TMF 909 </a:t>
            </a:r>
            <a:r>
              <a:rPr lang="en-US" dirty="0" err="1"/>
              <a:t>NaaS</a:t>
            </a:r>
            <a:r>
              <a:rPr lang="en-US" dirty="0"/>
              <a:t> Components Suite APIs</a:t>
            </a:r>
          </a:p>
        </p:txBody>
      </p:sp>
      <p:sp>
        <p:nvSpPr>
          <p:cNvPr id="3" name="Content Placeholder 2">
            <a:extLst>
              <a:ext uri="{FF2B5EF4-FFF2-40B4-BE49-F238E27FC236}">
                <a16:creationId xmlns:a16="http://schemas.microsoft.com/office/drawing/2014/main" id="{7845A6E1-7CA4-4283-9590-CEA7760B9937}"/>
              </a:ext>
            </a:extLst>
          </p:cNvPr>
          <p:cNvSpPr>
            <a:spLocks noGrp="1"/>
          </p:cNvSpPr>
          <p:nvPr>
            <p:ph idx="1"/>
          </p:nvPr>
        </p:nvSpPr>
        <p:spPr>
          <a:xfrm>
            <a:off x="838200" y="1825625"/>
            <a:ext cx="10515600" cy="3302966"/>
          </a:xfrm>
        </p:spPr>
        <p:txBody>
          <a:bodyPr/>
          <a:lstStyle/>
          <a:p>
            <a:pPr algn="l">
              <a:buFont typeface="+mj-lt"/>
              <a:buAutoNum type="arabicPeriod"/>
            </a:pPr>
            <a:r>
              <a:rPr lang="en-US" sz="1400" b="1" i="0" dirty="0">
                <a:solidFill>
                  <a:srgbClr val="333E48"/>
                </a:solidFill>
                <a:effectLst/>
              </a:rPr>
              <a:t>Service Catalog API </a:t>
            </a:r>
            <a:r>
              <a:rPr lang="en-US" sz="1400" b="0" i="0" dirty="0">
                <a:solidFill>
                  <a:srgbClr val="333E48"/>
                </a:solidFill>
                <a:effectLst/>
              </a:rPr>
              <a:t>(</a:t>
            </a:r>
            <a:r>
              <a:rPr lang="en-US" sz="1400" b="1" i="0" u="none" strike="noStrike" dirty="0">
                <a:solidFill>
                  <a:srgbClr val="003594"/>
                </a:solidFill>
                <a:effectLst/>
                <a:hlinkClick r:id="rId2"/>
              </a:rPr>
              <a:t>TMF633</a:t>
            </a:r>
            <a:r>
              <a:rPr lang="en-US" sz="1400" b="0" i="0" dirty="0">
                <a:solidFill>
                  <a:srgbClr val="333E48"/>
                </a:solidFill>
                <a:effectLst/>
              </a:rPr>
              <a:t>) – the first step is exposing the available network services, which is done through a service catalog</a:t>
            </a:r>
          </a:p>
          <a:p>
            <a:pPr algn="l">
              <a:buFont typeface="+mj-lt"/>
              <a:buAutoNum type="arabicPeriod"/>
            </a:pPr>
            <a:r>
              <a:rPr lang="en-US" sz="1400" b="1" i="0" dirty="0">
                <a:solidFill>
                  <a:srgbClr val="333E48"/>
                </a:solidFill>
                <a:effectLst/>
              </a:rPr>
              <a:t>Service Qualification API</a:t>
            </a:r>
            <a:r>
              <a:rPr lang="en-US" sz="1400" b="0" i="0" dirty="0">
                <a:solidFill>
                  <a:srgbClr val="333E48"/>
                </a:solidFill>
                <a:effectLst/>
              </a:rPr>
              <a:t> (</a:t>
            </a:r>
            <a:r>
              <a:rPr lang="en-US" sz="1400" b="1" i="0" u="none" strike="noStrike" dirty="0">
                <a:solidFill>
                  <a:srgbClr val="003594"/>
                </a:solidFill>
                <a:effectLst/>
                <a:hlinkClick r:id="rId3"/>
              </a:rPr>
              <a:t>TMF645</a:t>
            </a:r>
            <a:r>
              <a:rPr lang="en-US" sz="1400" b="0" i="0" dirty="0">
                <a:solidFill>
                  <a:srgbClr val="333E48"/>
                </a:solidFill>
                <a:effectLst/>
              </a:rPr>
              <a:t>) – then a qualification check must be performed to determine whether a network service can be delivered</a:t>
            </a:r>
          </a:p>
          <a:p>
            <a:pPr algn="l">
              <a:buFont typeface="+mj-lt"/>
              <a:buAutoNum type="arabicPeriod"/>
            </a:pPr>
            <a:r>
              <a:rPr lang="en-US" sz="1400" b="1" i="0" dirty="0">
                <a:solidFill>
                  <a:srgbClr val="333E48"/>
                </a:solidFill>
                <a:effectLst/>
              </a:rPr>
              <a:t>Service Ordering API</a:t>
            </a:r>
            <a:r>
              <a:rPr lang="en-US" sz="1400" b="0" i="0" dirty="0">
                <a:solidFill>
                  <a:srgbClr val="333E48"/>
                </a:solidFill>
                <a:effectLst/>
              </a:rPr>
              <a:t> (</a:t>
            </a:r>
            <a:r>
              <a:rPr lang="en-US" sz="1400" b="1" i="0" u="none" strike="noStrike" dirty="0">
                <a:solidFill>
                  <a:srgbClr val="003594"/>
                </a:solidFill>
                <a:effectLst/>
                <a:hlinkClick r:id="rId4"/>
              </a:rPr>
              <a:t>TMF641</a:t>
            </a:r>
            <a:r>
              <a:rPr lang="en-US" sz="1400" b="0" i="0" dirty="0">
                <a:solidFill>
                  <a:srgbClr val="333E48"/>
                </a:solidFill>
                <a:effectLst/>
              </a:rPr>
              <a:t>) – if qualification is successful, the network service can be ordered.</a:t>
            </a:r>
          </a:p>
          <a:p>
            <a:pPr algn="l">
              <a:buFont typeface="+mj-lt"/>
              <a:buAutoNum type="arabicPeriod"/>
            </a:pPr>
            <a:r>
              <a:rPr lang="en-US" sz="1400" b="1" i="0" dirty="0">
                <a:solidFill>
                  <a:srgbClr val="333E48"/>
                </a:solidFill>
                <a:effectLst/>
              </a:rPr>
              <a:t>Service Activation and Configuration API</a:t>
            </a:r>
            <a:r>
              <a:rPr lang="en-US" sz="1400" b="0" i="0" dirty="0">
                <a:solidFill>
                  <a:srgbClr val="333E48"/>
                </a:solidFill>
                <a:effectLst/>
              </a:rPr>
              <a:t> (</a:t>
            </a:r>
            <a:r>
              <a:rPr lang="en-US" sz="1400" b="1" i="0" u="none" strike="noStrike" dirty="0">
                <a:solidFill>
                  <a:srgbClr val="003594"/>
                </a:solidFill>
                <a:effectLst/>
                <a:hlinkClick r:id="rId5"/>
              </a:rPr>
              <a:t>TMF640</a:t>
            </a:r>
            <a:r>
              <a:rPr lang="en-US" sz="1400" b="0" i="0" dirty="0">
                <a:solidFill>
                  <a:srgbClr val="333E48"/>
                </a:solidFill>
                <a:effectLst/>
              </a:rPr>
              <a:t>) – once it’s been qualified, the network service is reserved, activated and configured</a:t>
            </a:r>
          </a:p>
          <a:p>
            <a:pPr algn="l">
              <a:buFont typeface="+mj-lt"/>
              <a:buAutoNum type="arabicPeriod"/>
            </a:pPr>
            <a:r>
              <a:rPr lang="en-US" sz="1400" b="1" i="0" dirty="0">
                <a:solidFill>
                  <a:srgbClr val="333E48"/>
                </a:solidFill>
                <a:effectLst/>
              </a:rPr>
              <a:t>Service Inventory API</a:t>
            </a:r>
            <a:r>
              <a:rPr lang="en-US" sz="1400" b="0" i="0" dirty="0">
                <a:solidFill>
                  <a:srgbClr val="333E48"/>
                </a:solidFill>
                <a:effectLst/>
              </a:rPr>
              <a:t> (</a:t>
            </a:r>
            <a:r>
              <a:rPr lang="en-US" sz="1400" b="1" i="0" u="none" strike="noStrike" dirty="0">
                <a:solidFill>
                  <a:srgbClr val="003594"/>
                </a:solidFill>
                <a:effectLst/>
                <a:hlinkClick r:id="rId6"/>
              </a:rPr>
              <a:t>TMF638</a:t>
            </a:r>
            <a:r>
              <a:rPr lang="en-US" sz="1400" b="0" i="0" dirty="0">
                <a:solidFill>
                  <a:srgbClr val="333E48"/>
                </a:solidFill>
                <a:effectLst/>
              </a:rPr>
              <a:t>) – when the service has been successful ordered, the service inventory is updated to show that the service is now assigned to that customer; this can be queried by the Service Inventory API.</a:t>
            </a:r>
          </a:p>
          <a:p>
            <a:pPr algn="l">
              <a:buFont typeface="+mj-lt"/>
              <a:buAutoNum type="arabicPeriod"/>
            </a:pPr>
            <a:r>
              <a:rPr lang="en-US" sz="1400" b="1" i="0" dirty="0">
                <a:solidFill>
                  <a:srgbClr val="333E48"/>
                </a:solidFill>
                <a:effectLst/>
              </a:rPr>
              <a:t>Service Test API</a:t>
            </a:r>
            <a:r>
              <a:rPr lang="en-US" sz="1400" b="0" i="0" dirty="0">
                <a:solidFill>
                  <a:srgbClr val="333E48"/>
                </a:solidFill>
                <a:effectLst/>
              </a:rPr>
              <a:t> (</a:t>
            </a:r>
            <a:r>
              <a:rPr lang="en-US" sz="1400" b="1" i="0" u="none" strike="noStrike" dirty="0">
                <a:solidFill>
                  <a:srgbClr val="003594"/>
                </a:solidFill>
                <a:effectLst/>
                <a:hlinkClick r:id="rId7"/>
              </a:rPr>
              <a:t>TMF653</a:t>
            </a:r>
            <a:r>
              <a:rPr lang="en-US" sz="1400" b="0" i="0" dirty="0">
                <a:solidFill>
                  <a:srgbClr val="333E48"/>
                </a:solidFill>
                <a:effectLst/>
              </a:rPr>
              <a:t>) – then the network service must be tested to ensure that it’s performing properly</a:t>
            </a:r>
          </a:p>
          <a:p>
            <a:pPr algn="l">
              <a:buFont typeface="+mj-lt"/>
              <a:buAutoNum type="arabicPeriod"/>
            </a:pPr>
            <a:r>
              <a:rPr lang="en-US" sz="1400" b="1" i="0" dirty="0">
                <a:solidFill>
                  <a:srgbClr val="333E48"/>
                </a:solidFill>
                <a:effectLst/>
              </a:rPr>
              <a:t>Service Problem API</a:t>
            </a:r>
            <a:r>
              <a:rPr lang="en-US" sz="1400" b="0" i="0" dirty="0">
                <a:solidFill>
                  <a:srgbClr val="333E48"/>
                </a:solidFill>
                <a:effectLst/>
              </a:rPr>
              <a:t> (</a:t>
            </a:r>
            <a:r>
              <a:rPr lang="en-US" sz="1400" b="1" i="0" u="none" strike="noStrike" dirty="0">
                <a:solidFill>
                  <a:srgbClr val="003594"/>
                </a:solidFill>
                <a:effectLst/>
                <a:hlinkClick r:id="rId8"/>
              </a:rPr>
              <a:t>TMF656</a:t>
            </a:r>
            <a:r>
              <a:rPr lang="en-US" sz="1400" b="0" i="0" dirty="0">
                <a:solidFill>
                  <a:srgbClr val="333E48"/>
                </a:solidFill>
                <a:effectLst/>
              </a:rPr>
              <a:t>) – if there is a problem with a network service, steps to fix it must be initiated</a:t>
            </a:r>
          </a:p>
          <a:p>
            <a:pPr algn="l">
              <a:buFont typeface="+mj-lt"/>
              <a:buAutoNum type="arabicPeriod"/>
            </a:pPr>
            <a:r>
              <a:rPr lang="en-US" sz="1400" b="1" i="0" dirty="0">
                <a:solidFill>
                  <a:srgbClr val="333E48"/>
                </a:solidFill>
                <a:effectLst/>
              </a:rPr>
              <a:t>Usage Consumption API </a:t>
            </a:r>
            <a:r>
              <a:rPr lang="en-US" sz="1400" b="0" i="0" dirty="0">
                <a:solidFill>
                  <a:srgbClr val="333E48"/>
                </a:solidFill>
                <a:effectLst/>
              </a:rPr>
              <a:t>(</a:t>
            </a:r>
            <a:r>
              <a:rPr lang="en-US" sz="1400" b="1" i="0" u="none" strike="noStrike" dirty="0">
                <a:solidFill>
                  <a:srgbClr val="003594"/>
                </a:solidFill>
                <a:effectLst/>
                <a:hlinkClick r:id="rId9"/>
              </a:rPr>
              <a:t>TMF677</a:t>
            </a:r>
            <a:r>
              <a:rPr lang="en-US" sz="1400" b="0" i="0" dirty="0">
                <a:solidFill>
                  <a:srgbClr val="333E48"/>
                </a:solidFill>
                <a:effectLst/>
              </a:rPr>
              <a:t>) – finally usage information is collected for billing purposes</a:t>
            </a:r>
          </a:p>
          <a:p>
            <a:endParaRPr lang="en-US" sz="1400" dirty="0"/>
          </a:p>
        </p:txBody>
      </p:sp>
      <p:sp>
        <p:nvSpPr>
          <p:cNvPr id="4" name="TextBox 3">
            <a:extLst>
              <a:ext uri="{FF2B5EF4-FFF2-40B4-BE49-F238E27FC236}">
                <a16:creationId xmlns:a16="http://schemas.microsoft.com/office/drawing/2014/main" id="{1FEB14CE-F787-444E-B8B2-481BE59BA6D5}"/>
              </a:ext>
            </a:extLst>
          </p:cNvPr>
          <p:cNvSpPr txBox="1"/>
          <p:nvPr/>
        </p:nvSpPr>
        <p:spPr>
          <a:xfrm>
            <a:off x="838200" y="5128591"/>
            <a:ext cx="10619959" cy="923330"/>
          </a:xfrm>
          <a:prstGeom prst="rect">
            <a:avLst/>
          </a:prstGeom>
          <a:noFill/>
        </p:spPr>
        <p:txBody>
          <a:bodyPr wrap="none" rtlCol="0">
            <a:spAutoFit/>
          </a:bodyPr>
          <a:lstStyle/>
          <a:p>
            <a:r>
              <a:rPr lang="en-US" dirty="0">
                <a:latin typeface="+mn-lt"/>
              </a:rPr>
              <a:t>Supported Business Processes:  </a:t>
            </a:r>
          </a:p>
          <a:p>
            <a:endParaRPr lang="en-US" dirty="0">
              <a:latin typeface="+mn-lt"/>
            </a:endParaRPr>
          </a:p>
          <a:p>
            <a:r>
              <a:rPr lang="en-US" dirty="0">
                <a:latin typeface="+mn-lt"/>
              </a:rPr>
              <a:t>O2A (Order to Activate), P2O(Prospect to Order), T2R(Trouble to Resolution), U2C(Usage2Cash), Service Catalog</a:t>
            </a:r>
          </a:p>
        </p:txBody>
      </p:sp>
      <p:sp>
        <p:nvSpPr>
          <p:cNvPr id="5" name="矩形 8">
            <a:extLst>
              <a:ext uri="{FF2B5EF4-FFF2-40B4-BE49-F238E27FC236}">
                <a16:creationId xmlns:a16="http://schemas.microsoft.com/office/drawing/2014/main" id="{6371F90A-7AB8-4E74-B99D-F73A26666330}"/>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6250891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3875741" cy="677108"/>
          </a:xfrm>
          <a:prstGeom prst="rect">
            <a:avLst/>
          </a:prstGeom>
          <a:noFill/>
        </p:spPr>
        <p:txBody>
          <a:bodyPr wrap="none">
            <a:spAutoFit/>
          </a:bodyPr>
          <a:lstStyle/>
          <a:p>
            <a:r>
              <a:rPr lang="en-US" altLang="zh-CN" sz="3800" dirty="0"/>
              <a:t>TMF </a:t>
            </a:r>
            <a:r>
              <a:rPr lang="en-US" altLang="zh-CN" sz="3800" dirty="0" err="1"/>
              <a:t>OpenAPIs</a:t>
            </a:r>
            <a:r>
              <a:rPr lang="en-US" altLang="zh-CN" sz="3800" dirty="0"/>
              <a:t> List</a:t>
            </a:r>
          </a:p>
        </p:txBody>
      </p:sp>
      <p:graphicFrame>
        <p:nvGraphicFramePr>
          <p:cNvPr id="7" name="Table 5">
            <a:extLst>
              <a:ext uri="{FF2B5EF4-FFF2-40B4-BE49-F238E27FC236}">
                <a16:creationId xmlns:a16="http://schemas.microsoft.com/office/drawing/2014/main" id="{27E4824A-DF32-4D33-A678-70333B2DFBC7}"/>
              </a:ext>
            </a:extLst>
          </p:cNvPr>
          <p:cNvGraphicFramePr>
            <a:graphicFrameLocks noGrp="1"/>
          </p:cNvGraphicFramePr>
          <p:nvPr>
            <p:extLst>
              <p:ext uri="{D42A27DB-BD31-4B8C-83A1-F6EECF244321}">
                <p14:modId xmlns:p14="http://schemas.microsoft.com/office/powerpoint/2010/main" val="1839491560"/>
              </p:ext>
            </p:extLst>
          </p:nvPr>
        </p:nvGraphicFramePr>
        <p:xfrm>
          <a:off x="1442720" y="1203647"/>
          <a:ext cx="4492125" cy="5359993"/>
        </p:xfrm>
        <a:graphic>
          <a:graphicData uri="http://schemas.openxmlformats.org/drawingml/2006/table">
            <a:tbl>
              <a:tblPr firstRow="1" firstCol="1" bandRow="1"/>
              <a:tblGrid>
                <a:gridCol w="3528762">
                  <a:extLst>
                    <a:ext uri="{9D8B030D-6E8A-4147-A177-3AD203B41FA5}">
                      <a16:colId xmlns:a16="http://schemas.microsoft.com/office/drawing/2014/main" val="3688636220"/>
                    </a:ext>
                  </a:extLst>
                </a:gridCol>
                <a:gridCol w="963363">
                  <a:extLst>
                    <a:ext uri="{9D8B030D-6E8A-4147-A177-3AD203B41FA5}">
                      <a16:colId xmlns:a16="http://schemas.microsoft.com/office/drawing/2014/main" val="2928909436"/>
                    </a:ext>
                  </a:extLst>
                </a:gridCol>
              </a:tblGrid>
              <a:tr h="32484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r>
                        <a:rPr lang="en-US" sz="800" dirty="0">
                          <a:effectLst/>
                        </a:rPr>
                        <a:t>TM Forum Open APIs</a:t>
                      </a:r>
                      <a:endParaRPr lang="en-US" sz="800" dirty="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000">
                          <a:effectLst/>
                        </a:rPr>
                        <a:t>Document Number</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64605958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Account Management API </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TMF666</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274766062"/>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Agreement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TMF651</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88528439"/>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AI Management API Component Suite</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TMF915</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01001157"/>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Alarm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TMF642</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986681253"/>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Appointment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TMF646</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516979212"/>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Change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TMF655</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41155945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Communication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TMF681</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71825244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Customer Bill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TMF678</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535662767"/>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Customer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TMF629</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417887868"/>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Document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TMF667</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271919734"/>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Entity Catalog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TMF662</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070871601"/>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Federated Identity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TMF691</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5122148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Geographic Address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TMF673</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706009017"/>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Geographic Location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TMF675</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1795661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Geographic Site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TMF674</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76042575"/>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Loyalty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TMF658</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4110289941"/>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Network as a Service (NaaS) API Component Suite</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TMF909</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54557498"/>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Partnership Type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TMF668</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1152353"/>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Party Interaction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TMF683</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888150340"/>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Party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TMF632</a:t>
                      </a:r>
                      <a:endParaRPr lang="en-US" sz="1000" dirty="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413146495"/>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Party Role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TMF669</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132505942"/>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Payment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TMF676</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692427967"/>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Payment Methods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TMF670</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764256168"/>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Performance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TMF628</a:t>
                      </a:r>
                      <a:endParaRPr lang="en-US" sz="1000" dirty="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7315510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Performance Management Threshold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TMF649</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4076802361"/>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Prepay Balance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TMF654</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53116203"/>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Process Flow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TMF701</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121172426"/>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Product Catalog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TMF620</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42688657"/>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Product Inventory Management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TMF637</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785083640"/>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Product Offering Qualification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TMF679</a:t>
                      </a:r>
                      <a:endParaRPr lang="en-US" sz="10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814503042"/>
                  </a:ext>
                </a:extLst>
              </a:tr>
              <a:tr h="1624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900">
                          <a:effectLst/>
                        </a:rPr>
                        <a:t>Product Ordering API</a:t>
                      </a:r>
                      <a:endParaRPr lang="en-US" sz="80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TMF622</a:t>
                      </a:r>
                      <a:endParaRPr lang="en-US" sz="1000" dirty="0">
                        <a:effectLst/>
                        <a:latin typeface="Times New Roman" panose="02020603050405020304" pitchFamily="18" charset="0"/>
                        <a:ea typeface="DengXian" panose="02010600030101010101" pitchFamily="2" charset="-122"/>
                      </a:endParaRPr>
                    </a:p>
                  </a:txBody>
                  <a:tcPr marL="49447" marR="49447"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839226239"/>
                  </a:ext>
                </a:extLst>
              </a:tr>
            </a:tbl>
          </a:graphicData>
        </a:graphic>
      </p:graphicFrame>
      <p:graphicFrame>
        <p:nvGraphicFramePr>
          <p:cNvPr id="8" name="Table 6">
            <a:extLst>
              <a:ext uri="{FF2B5EF4-FFF2-40B4-BE49-F238E27FC236}">
                <a16:creationId xmlns:a16="http://schemas.microsoft.com/office/drawing/2014/main" id="{4A63D93C-7BB5-41C2-9E47-8472CDDD0DA3}"/>
              </a:ext>
            </a:extLst>
          </p:cNvPr>
          <p:cNvGraphicFramePr>
            <a:graphicFrameLocks noGrp="1"/>
          </p:cNvGraphicFramePr>
          <p:nvPr>
            <p:extLst>
              <p:ext uri="{D42A27DB-BD31-4B8C-83A1-F6EECF244321}">
                <p14:modId xmlns:p14="http://schemas.microsoft.com/office/powerpoint/2010/main" val="2336733737"/>
              </p:ext>
            </p:extLst>
          </p:nvPr>
        </p:nvGraphicFramePr>
        <p:xfrm>
          <a:off x="6269389" y="1203647"/>
          <a:ext cx="3292591" cy="5359993"/>
        </p:xfrm>
        <a:graphic>
          <a:graphicData uri="http://schemas.openxmlformats.org/drawingml/2006/table">
            <a:tbl>
              <a:tblPr firstRow="1" firstCol="1" bandRow="1"/>
              <a:tblGrid>
                <a:gridCol w="2329228">
                  <a:extLst>
                    <a:ext uri="{9D8B030D-6E8A-4147-A177-3AD203B41FA5}">
                      <a16:colId xmlns:a16="http://schemas.microsoft.com/office/drawing/2014/main" val="1672315931"/>
                    </a:ext>
                  </a:extLst>
                </a:gridCol>
                <a:gridCol w="963363">
                  <a:extLst>
                    <a:ext uri="{9D8B030D-6E8A-4147-A177-3AD203B41FA5}">
                      <a16:colId xmlns:a16="http://schemas.microsoft.com/office/drawing/2014/main" val="1696875221"/>
                    </a:ext>
                  </a:extLst>
                </a:gridCol>
              </a:tblGrid>
              <a:tr h="188665">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effectLst/>
                        </a:rPr>
                        <a:t>Promotion API</a:t>
                      </a:r>
                      <a:endParaRPr lang="en-US" sz="8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lgn="ctr">
                        <a:spcBef>
                          <a:spcPts val="0"/>
                        </a:spcBef>
                        <a:spcAft>
                          <a:spcPts val="0"/>
                        </a:spcAft>
                      </a:pPr>
                      <a:r>
                        <a:rPr lang="en-US" sz="1000">
                          <a:effectLst/>
                        </a:rPr>
                        <a:t>TMF671</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1571873095"/>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Quote Management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TMF648</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226688373"/>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Recommendation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TMF680</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3728580298"/>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FF00"/>
                          </a:solidFill>
                          <a:effectLst/>
                        </a:rPr>
                        <a:t>Resource Catalog Management API</a:t>
                      </a:r>
                      <a:endParaRPr lang="en-US" sz="800" dirty="0">
                        <a:solidFill>
                          <a:srgbClr val="FFFF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TMF634</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868135791"/>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FF00"/>
                          </a:solidFill>
                          <a:effectLst/>
                        </a:rPr>
                        <a:t>Resource Function Activation and Configuration API</a:t>
                      </a:r>
                      <a:endParaRPr lang="en-US" sz="800" dirty="0">
                        <a:solidFill>
                          <a:srgbClr val="FFFF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TMF664</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714540198"/>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FF00"/>
                          </a:solidFill>
                          <a:effectLst/>
                        </a:rPr>
                        <a:t>Resource Inventory Management API</a:t>
                      </a:r>
                      <a:endParaRPr lang="en-US" sz="800" dirty="0">
                        <a:solidFill>
                          <a:srgbClr val="FFFF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TMF639</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05281442"/>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FF00"/>
                          </a:solidFill>
                          <a:effectLst/>
                        </a:rPr>
                        <a:t>Resource Ordering Management API </a:t>
                      </a:r>
                      <a:endParaRPr lang="en-US" sz="800" dirty="0">
                        <a:solidFill>
                          <a:srgbClr val="FFFF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TMF652</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910212239"/>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FF00"/>
                          </a:solidFill>
                          <a:effectLst/>
                        </a:rPr>
                        <a:t>Resource Pool Management API</a:t>
                      </a:r>
                      <a:endParaRPr lang="en-US" sz="800" dirty="0">
                        <a:solidFill>
                          <a:srgbClr val="FFFF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TMF685</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065516334"/>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bg1"/>
                          </a:solidFill>
                          <a:effectLst/>
                        </a:rPr>
                        <a:t>Sales Management API</a:t>
                      </a:r>
                      <a:endParaRPr lang="en-US" sz="800" dirty="0">
                        <a:solidFill>
                          <a:schemeClr val="bg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TMF699</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092060983"/>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bg1"/>
                          </a:solidFill>
                          <a:effectLst/>
                        </a:rPr>
                        <a:t>Self Care API Component Suite</a:t>
                      </a:r>
                      <a:endParaRPr lang="en-US" sz="800" dirty="0">
                        <a:solidFill>
                          <a:schemeClr val="bg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TMF910</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106243196"/>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accent1"/>
                          </a:solidFill>
                          <a:effectLst/>
                        </a:rPr>
                        <a:t>Service Activation and Configuration API</a:t>
                      </a:r>
                      <a:endParaRPr lang="en-US" sz="800" dirty="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TMF640</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544433628"/>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accent1"/>
                          </a:solidFill>
                          <a:effectLst/>
                        </a:rPr>
                        <a:t>Service Catalog API</a:t>
                      </a:r>
                      <a:endParaRPr lang="en-US" sz="800" dirty="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TMF633</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47939237"/>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solidFill>
                            <a:schemeClr val="accent1"/>
                          </a:solidFill>
                          <a:effectLst/>
                        </a:rPr>
                        <a:t>Service Inventory Management API</a:t>
                      </a:r>
                      <a:endParaRPr lang="en-US" sz="80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TMF638</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736566446"/>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solidFill>
                            <a:schemeClr val="accent1"/>
                          </a:solidFill>
                          <a:effectLst/>
                        </a:rPr>
                        <a:t>Service Ordering Management API</a:t>
                      </a:r>
                      <a:endParaRPr lang="en-US" sz="80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TMF641</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1324063246"/>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solidFill>
                            <a:schemeClr val="accent1"/>
                          </a:solidFill>
                          <a:effectLst/>
                        </a:rPr>
                        <a:t>Service Problem Management</a:t>
                      </a:r>
                      <a:endParaRPr lang="en-US" sz="80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TMF656</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76938233"/>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accent1"/>
                          </a:solidFill>
                          <a:effectLst/>
                        </a:rPr>
                        <a:t>Service Qualification API</a:t>
                      </a:r>
                      <a:endParaRPr lang="en-US" sz="800" dirty="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TMF645</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448066067"/>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bg1"/>
                          </a:solidFill>
                          <a:effectLst/>
                        </a:rPr>
                        <a:t>Service Quality Management API</a:t>
                      </a:r>
                      <a:endParaRPr lang="en-US" sz="800" dirty="0">
                        <a:solidFill>
                          <a:schemeClr val="bg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TMF657</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2137238181"/>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chemeClr val="accent1"/>
                          </a:solidFill>
                          <a:effectLst/>
                        </a:rPr>
                        <a:t>Service Test Management API  </a:t>
                      </a:r>
                      <a:endParaRPr lang="en-US" sz="800" dirty="0">
                        <a:solidFill>
                          <a:schemeClr val="accent1"/>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TMF653</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499511089"/>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Shipment Tracking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TMF684</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459034383"/>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Shopping Cart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TMF663</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33228545"/>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SLA Management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TMF623</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009430424"/>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Trouble Ticket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TMF621</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3996176426"/>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solidFill>
                            <a:srgbClr val="FFC000"/>
                          </a:solidFill>
                          <a:effectLst/>
                        </a:rPr>
                        <a:t>Usage Consumption Management API</a:t>
                      </a:r>
                      <a:endParaRPr lang="en-US" sz="800" dirty="0">
                        <a:solidFill>
                          <a:srgbClr val="FFC000"/>
                        </a:solidFill>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TMF677</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870509261"/>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dirty="0">
                          <a:effectLst/>
                        </a:rPr>
                        <a:t>Usage Management API</a:t>
                      </a:r>
                      <a:endParaRPr lang="en-US" sz="8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a:effectLst/>
                        </a:rPr>
                        <a:t>TMF635</a:t>
                      </a:r>
                      <a:endParaRPr lang="en-US" sz="10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40000"/>
                      </a:srgbClr>
                    </a:solidFill>
                  </a:tcPr>
                </a:tc>
                <a:extLst>
                  <a:ext uri="{0D108BD9-81ED-4DB2-BD59-A6C34878D82A}">
                    <a16:rowId xmlns:a16="http://schemas.microsoft.com/office/drawing/2014/main" val="2279237334"/>
                  </a:ext>
                </a:extLst>
              </a:tr>
              <a:tr h="21547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a:r>
                        <a:rPr lang="en-US" sz="800">
                          <a:effectLst/>
                        </a:rPr>
                        <a:t>User Roles &amp; Permissions API</a:t>
                      </a:r>
                      <a:endParaRPr lang="en-US" sz="80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algn="ctr">
                        <a:spcBef>
                          <a:spcPts val="0"/>
                        </a:spcBef>
                        <a:spcAft>
                          <a:spcPts val="0"/>
                        </a:spcAft>
                      </a:pPr>
                      <a:r>
                        <a:rPr lang="en-US" sz="1000" dirty="0">
                          <a:effectLst/>
                        </a:rPr>
                        <a:t>TMF672</a:t>
                      </a:r>
                      <a:endParaRPr lang="en-US" sz="1000" dirty="0">
                        <a:effectLst/>
                        <a:latin typeface="Times New Roman" panose="02020603050405020304" pitchFamily="18" charset="0"/>
                        <a:ea typeface="DengXian" panose="02010600030101010101" pitchFamily="2" charset="-122"/>
                      </a:endParaRPr>
                    </a:p>
                  </a:txBody>
                  <a:tcPr marL="65270" marR="6527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472C4">
                        <a:tint val="20000"/>
                      </a:srgbClr>
                    </a:solidFill>
                  </a:tcPr>
                </a:tc>
                <a:extLst>
                  <a:ext uri="{0D108BD9-81ED-4DB2-BD59-A6C34878D82A}">
                    <a16:rowId xmlns:a16="http://schemas.microsoft.com/office/drawing/2014/main" val="1677865192"/>
                  </a:ext>
                </a:extLst>
              </a:tr>
            </a:tbl>
          </a:graphicData>
        </a:graphic>
      </p:graphicFrame>
    </p:spTree>
    <p:extLst>
      <p:ext uri="{BB962C8B-B14F-4D97-AF65-F5344CB8AC3E}">
        <p14:creationId xmlns:p14="http://schemas.microsoft.com/office/powerpoint/2010/main" val="3299065977"/>
      </p:ext>
    </p:extLst>
  </p:cSld>
  <p:clrMapOvr>
    <a:masterClrMapping/>
  </p:clrMapOvr>
  <p:transition spd="slow">
    <p:checke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DFA70-9238-4412-9F69-EE5EBCCA6490}"/>
              </a:ext>
            </a:extLst>
          </p:cNvPr>
          <p:cNvSpPr>
            <a:spLocks noGrp="1"/>
          </p:cNvSpPr>
          <p:nvPr>
            <p:ph type="title"/>
          </p:nvPr>
        </p:nvSpPr>
        <p:spPr>
          <a:xfrm>
            <a:off x="807720" y="83004"/>
            <a:ext cx="11516360" cy="1325563"/>
          </a:xfrm>
        </p:spPr>
        <p:txBody>
          <a:bodyPr/>
          <a:lstStyle/>
          <a:p>
            <a:r>
              <a:rPr lang="en-US" dirty="0"/>
              <a:t>Potential TMF API Utilization in SCS </a:t>
            </a:r>
            <a:r>
              <a:rPr lang="en-US" dirty="0" err="1"/>
              <a:t>NaaS</a:t>
            </a:r>
            <a:r>
              <a:rPr lang="en-US" dirty="0"/>
              <a:t> Stack</a:t>
            </a:r>
          </a:p>
        </p:txBody>
      </p:sp>
      <p:pic>
        <p:nvPicPr>
          <p:cNvPr id="5" name="Picture 4">
            <a:extLst>
              <a:ext uri="{FF2B5EF4-FFF2-40B4-BE49-F238E27FC236}">
                <a16:creationId xmlns:a16="http://schemas.microsoft.com/office/drawing/2014/main" id="{E279426F-3861-4176-8894-343304318B3A}"/>
              </a:ext>
            </a:extLst>
          </p:cNvPr>
          <p:cNvPicPr>
            <a:picLocks noChangeAspect="1"/>
          </p:cNvPicPr>
          <p:nvPr/>
        </p:nvPicPr>
        <p:blipFill>
          <a:blip r:embed="rId2"/>
          <a:stretch>
            <a:fillRect/>
          </a:stretch>
        </p:blipFill>
        <p:spPr>
          <a:xfrm>
            <a:off x="920840" y="1202266"/>
            <a:ext cx="8207141" cy="5515869"/>
          </a:xfrm>
          <a:prstGeom prst="rect">
            <a:avLst/>
          </a:prstGeom>
        </p:spPr>
      </p:pic>
      <p:sp>
        <p:nvSpPr>
          <p:cNvPr id="29" name="TextBox 28">
            <a:extLst>
              <a:ext uri="{FF2B5EF4-FFF2-40B4-BE49-F238E27FC236}">
                <a16:creationId xmlns:a16="http://schemas.microsoft.com/office/drawing/2014/main" id="{049A56F5-AD14-45CF-B9E0-3FC93B6AC30E}"/>
              </a:ext>
            </a:extLst>
          </p:cNvPr>
          <p:cNvSpPr txBox="1"/>
          <p:nvPr/>
        </p:nvSpPr>
        <p:spPr>
          <a:xfrm>
            <a:off x="9253027" y="1553699"/>
            <a:ext cx="2506048" cy="1615827"/>
          </a:xfrm>
          <a:custGeom>
            <a:avLst/>
            <a:gdLst>
              <a:gd name="connsiteX0" fmla="*/ 0 w 2506048"/>
              <a:gd name="connsiteY0" fmla="*/ 0 h 1615827"/>
              <a:gd name="connsiteX1" fmla="*/ 476149 w 2506048"/>
              <a:gd name="connsiteY1" fmla="*/ 0 h 1615827"/>
              <a:gd name="connsiteX2" fmla="*/ 902177 w 2506048"/>
              <a:gd name="connsiteY2" fmla="*/ 0 h 1615827"/>
              <a:gd name="connsiteX3" fmla="*/ 1428447 w 2506048"/>
              <a:gd name="connsiteY3" fmla="*/ 0 h 1615827"/>
              <a:gd name="connsiteX4" fmla="*/ 1979778 w 2506048"/>
              <a:gd name="connsiteY4" fmla="*/ 0 h 1615827"/>
              <a:gd name="connsiteX5" fmla="*/ 2506048 w 2506048"/>
              <a:gd name="connsiteY5" fmla="*/ 0 h 1615827"/>
              <a:gd name="connsiteX6" fmla="*/ 2506048 w 2506048"/>
              <a:gd name="connsiteY6" fmla="*/ 522451 h 1615827"/>
              <a:gd name="connsiteX7" fmla="*/ 2506048 w 2506048"/>
              <a:gd name="connsiteY7" fmla="*/ 1028743 h 1615827"/>
              <a:gd name="connsiteX8" fmla="*/ 2506048 w 2506048"/>
              <a:gd name="connsiteY8" fmla="*/ 1615827 h 1615827"/>
              <a:gd name="connsiteX9" fmla="*/ 2054959 w 2506048"/>
              <a:gd name="connsiteY9" fmla="*/ 1615827 h 1615827"/>
              <a:gd name="connsiteX10" fmla="*/ 1628931 w 2506048"/>
              <a:gd name="connsiteY10" fmla="*/ 1615827 h 1615827"/>
              <a:gd name="connsiteX11" fmla="*/ 1152782 w 2506048"/>
              <a:gd name="connsiteY11" fmla="*/ 1615827 h 1615827"/>
              <a:gd name="connsiteX12" fmla="*/ 701693 w 2506048"/>
              <a:gd name="connsiteY12" fmla="*/ 1615827 h 1615827"/>
              <a:gd name="connsiteX13" fmla="*/ 0 w 2506048"/>
              <a:gd name="connsiteY13" fmla="*/ 1615827 h 1615827"/>
              <a:gd name="connsiteX14" fmla="*/ 0 w 2506048"/>
              <a:gd name="connsiteY14" fmla="*/ 1125693 h 1615827"/>
              <a:gd name="connsiteX15" fmla="*/ 0 w 2506048"/>
              <a:gd name="connsiteY15" fmla="*/ 619400 h 1615827"/>
              <a:gd name="connsiteX16" fmla="*/ 0 w 2506048"/>
              <a:gd name="connsiteY16" fmla="*/ 0 h 1615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6048" h="1615827" extrusionOk="0">
                <a:moveTo>
                  <a:pt x="0" y="0"/>
                </a:moveTo>
                <a:cubicBezTo>
                  <a:pt x="142501" y="-8557"/>
                  <a:pt x="257834" y="51176"/>
                  <a:pt x="476149" y="0"/>
                </a:cubicBezTo>
                <a:cubicBezTo>
                  <a:pt x="694464" y="-51176"/>
                  <a:pt x="796737" y="38474"/>
                  <a:pt x="902177" y="0"/>
                </a:cubicBezTo>
                <a:cubicBezTo>
                  <a:pt x="1007617" y="-38474"/>
                  <a:pt x="1287624" y="30454"/>
                  <a:pt x="1428447" y="0"/>
                </a:cubicBezTo>
                <a:cubicBezTo>
                  <a:pt x="1569270" y="-30454"/>
                  <a:pt x="1772827" y="54908"/>
                  <a:pt x="1979778" y="0"/>
                </a:cubicBezTo>
                <a:cubicBezTo>
                  <a:pt x="2186729" y="-54908"/>
                  <a:pt x="2339435" y="2114"/>
                  <a:pt x="2506048" y="0"/>
                </a:cubicBezTo>
                <a:cubicBezTo>
                  <a:pt x="2530790" y="166578"/>
                  <a:pt x="2448640" y="323818"/>
                  <a:pt x="2506048" y="522451"/>
                </a:cubicBezTo>
                <a:cubicBezTo>
                  <a:pt x="2563456" y="721084"/>
                  <a:pt x="2482415" y="808680"/>
                  <a:pt x="2506048" y="1028743"/>
                </a:cubicBezTo>
                <a:cubicBezTo>
                  <a:pt x="2529681" y="1248806"/>
                  <a:pt x="2486511" y="1372177"/>
                  <a:pt x="2506048" y="1615827"/>
                </a:cubicBezTo>
                <a:cubicBezTo>
                  <a:pt x="2353781" y="1617329"/>
                  <a:pt x="2229342" y="1581358"/>
                  <a:pt x="2054959" y="1615827"/>
                </a:cubicBezTo>
                <a:cubicBezTo>
                  <a:pt x="1880576" y="1650296"/>
                  <a:pt x="1811305" y="1588567"/>
                  <a:pt x="1628931" y="1615827"/>
                </a:cubicBezTo>
                <a:cubicBezTo>
                  <a:pt x="1446557" y="1643087"/>
                  <a:pt x="1347434" y="1613178"/>
                  <a:pt x="1152782" y="1615827"/>
                </a:cubicBezTo>
                <a:cubicBezTo>
                  <a:pt x="958130" y="1618476"/>
                  <a:pt x="899982" y="1610896"/>
                  <a:pt x="701693" y="1615827"/>
                </a:cubicBezTo>
                <a:cubicBezTo>
                  <a:pt x="503404" y="1620758"/>
                  <a:pt x="251613" y="1546677"/>
                  <a:pt x="0" y="1615827"/>
                </a:cubicBezTo>
                <a:cubicBezTo>
                  <a:pt x="-26859" y="1495092"/>
                  <a:pt x="55208" y="1306228"/>
                  <a:pt x="0" y="1125693"/>
                </a:cubicBezTo>
                <a:cubicBezTo>
                  <a:pt x="-55208" y="945158"/>
                  <a:pt x="48281" y="763227"/>
                  <a:pt x="0" y="619400"/>
                </a:cubicBezTo>
                <a:cubicBezTo>
                  <a:pt x="-48281" y="475573"/>
                  <a:pt x="28360" y="177976"/>
                  <a:pt x="0" y="0"/>
                </a:cubicBezTo>
                <a:close/>
              </a:path>
            </a:pathLst>
          </a:custGeom>
          <a:noFill/>
          <a:ln>
            <a:solidFill>
              <a:srgbClr val="C00000"/>
            </a:solidFill>
            <a:prstDash val="dash"/>
            <a:extLst>
              <a:ext uri="{C807C97D-BFC1-408E-A445-0C87EB9F89A2}">
                <ask:lineSketchStyleProps xmlns:ask="http://schemas.microsoft.com/office/drawing/2018/sketchyshapes" sd="2215597123">
                  <a:prstGeom prst="rect">
                    <a:avLst/>
                  </a:prstGeom>
                  <ask:type>
                    <ask:lineSketchScribble/>
                  </ask:type>
                </ask:lineSketchStyleProps>
              </a:ext>
            </a:extLst>
          </a:ln>
        </p:spPr>
        <p:txBody>
          <a:bodyPr wrap="square">
            <a:spAutoFit/>
          </a:bodyPr>
          <a:lstStyle/>
          <a:p>
            <a:pPr algn="l"/>
            <a:r>
              <a:rPr lang="en-US" sz="1100" i="0" dirty="0">
                <a:solidFill>
                  <a:srgbClr val="333E48"/>
                </a:solidFill>
                <a:effectLst/>
              </a:rPr>
              <a:t>Service Catalog API (</a:t>
            </a:r>
            <a:r>
              <a:rPr lang="en-US" sz="1100" i="0" u="none" strike="noStrike" dirty="0">
                <a:solidFill>
                  <a:srgbClr val="003594"/>
                </a:solidFill>
                <a:effectLst/>
              </a:rPr>
              <a:t>TMF633</a:t>
            </a:r>
            <a:r>
              <a:rPr lang="en-US" sz="1100" i="0" dirty="0">
                <a:solidFill>
                  <a:srgbClr val="333E48"/>
                </a:solidFill>
                <a:effectLst/>
              </a:rPr>
              <a:t>) </a:t>
            </a:r>
          </a:p>
          <a:p>
            <a:pPr algn="l"/>
            <a:r>
              <a:rPr lang="en-US" sz="1100" i="0" dirty="0">
                <a:solidFill>
                  <a:srgbClr val="333E48"/>
                </a:solidFill>
                <a:effectLst/>
              </a:rPr>
              <a:t>Service Qualification API (</a:t>
            </a:r>
            <a:r>
              <a:rPr lang="en-US" sz="1100" i="0" u="none" strike="noStrike" dirty="0">
                <a:solidFill>
                  <a:srgbClr val="003594"/>
                </a:solidFill>
                <a:effectLst/>
              </a:rPr>
              <a:t>TMF645</a:t>
            </a:r>
            <a:r>
              <a:rPr lang="en-US" sz="1100" i="0" dirty="0">
                <a:solidFill>
                  <a:srgbClr val="333E48"/>
                </a:solidFill>
                <a:effectLst/>
              </a:rPr>
              <a:t>) </a:t>
            </a:r>
          </a:p>
          <a:p>
            <a:pPr algn="l"/>
            <a:r>
              <a:rPr lang="en-US" sz="1100" i="0" dirty="0">
                <a:solidFill>
                  <a:srgbClr val="333E48"/>
                </a:solidFill>
                <a:effectLst/>
              </a:rPr>
              <a:t>Service Ordering API (</a:t>
            </a:r>
            <a:r>
              <a:rPr lang="en-US" sz="1100" i="0" u="none" strike="noStrike" dirty="0">
                <a:solidFill>
                  <a:srgbClr val="003594"/>
                </a:solidFill>
                <a:effectLst/>
              </a:rPr>
              <a:t>TMF641</a:t>
            </a:r>
            <a:r>
              <a:rPr lang="en-US" sz="1100" i="0" dirty="0">
                <a:solidFill>
                  <a:srgbClr val="333E48"/>
                </a:solidFill>
                <a:effectLst/>
              </a:rPr>
              <a:t>) </a:t>
            </a:r>
          </a:p>
          <a:p>
            <a:pPr algn="l"/>
            <a:r>
              <a:rPr lang="en-US" sz="1100" i="0" dirty="0">
                <a:solidFill>
                  <a:srgbClr val="333E48"/>
                </a:solidFill>
                <a:effectLst/>
              </a:rPr>
              <a:t>Service Activation and Configuration API (</a:t>
            </a:r>
            <a:r>
              <a:rPr lang="en-US" sz="1100" i="0" u="none" strike="noStrike" dirty="0">
                <a:solidFill>
                  <a:srgbClr val="003594"/>
                </a:solidFill>
                <a:effectLst/>
              </a:rPr>
              <a:t>TMF640</a:t>
            </a:r>
            <a:r>
              <a:rPr lang="en-US" sz="1100" i="0" dirty="0">
                <a:solidFill>
                  <a:srgbClr val="333E48"/>
                </a:solidFill>
                <a:effectLst/>
              </a:rPr>
              <a:t>) </a:t>
            </a:r>
          </a:p>
          <a:p>
            <a:pPr algn="l"/>
            <a:r>
              <a:rPr lang="en-US" sz="1100" i="0" dirty="0">
                <a:solidFill>
                  <a:srgbClr val="333E48"/>
                </a:solidFill>
                <a:effectLst/>
              </a:rPr>
              <a:t>Service Inventory API (</a:t>
            </a:r>
            <a:r>
              <a:rPr lang="en-US" sz="1100" i="0" u="none" strike="noStrike" dirty="0">
                <a:solidFill>
                  <a:srgbClr val="003594"/>
                </a:solidFill>
                <a:effectLst/>
              </a:rPr>
              <a:t>TMF638</a:t>
            </a:r>
            <a:r>
              <a:rPr lang="en-US" sz="1100" i="0" dirty="0">
                <a:solidFill>
                  <a:srgbClr val="333E48"/>
                </a:solidFill>
                <a:effectLst/>
              </a:rPr>
              <a:t>) </a:t>
            </a:r>
            <a:endParaRPr lang="en-US" sz="1100" dirty="0">
              <a:solidFill>
                <a:srgbClr val="333E48"/>
              </a:solidFill>
            </a:endParaRPr>
          </a:p>
          <a:p>
            <a:pPr algn="l"/>
            <a:r>
              <a:rPr lang="en-US" sz="1100" i="0" dirty="0">
                <a:solidFill>
                  <a:srgbClr val="333E48"/>
                </a:solidFill>
                <a:effectLst/>
              </a:rPr>
              <a:t>Service Test API (</a:t>
            </a:r>
            <a:r>
              <a:rPr lang="en-US" sz="1100" i="0" u="none" strike="noStrike" dirty="0">
                <a:solidFill>
                  <a:srgbClr val="003594"/>
                </a:solidFill>
                <a:effectLst/>
              </a:rPr>
              <a:t>TMF653</a:t>
            </a:r>
            <a:r>
              <a:rPr lang="en-US" sz="1100" i="0" dirty="0">
                <a:solidFill>
                  <a:srgbClr val="333E48"/>
                </a:solidFill>
                <a:effectLst/>
              </a:rPr>
              <a:t>) </a:t>
            </a:r>
          </a:p>
          <a:p>
            <a:pPr algn="l"/>
            <a:r>
              <a:rPr lang="en-US" sz="1100" i="0" dirty="0">
                <a:solidFill>
                  <a:srgbClr val="333E48"/>
                </a:solidFill>
                <a:effectLst/>
              </a:rPr>
              <a:t>Service Problem API (</a:t>
            </a:r>
            <a:r>
              <a:rPr lang="en-US" sz="1100" i="0" u="none" strike="noStrike" dirty="0">
                <a:solidFill>
                  <a:srgbClr val="003594"/>
                </a:solidFill>
                <a:effectLst/>
              </a:rPr>
              <a:t>TMF656</a:t>
            </a:r>
            <a:r>
              <a:rPr lang="en-US" sz="1100" i="0" dirty="0">
                <a:solidFill>
                  <a:srgbClr val="333E48"/>
                </a:solidFill>
                <a:effectLst/>
              </a:rPr>
              <a:t>) </a:t>
            </a:r>
          </a:p>
          <a:p>
            <a:pPr algn="l"/>
            <a:r>
              <a:rPr lang="en-US" sz="1100" i="0" dirty="0">
                <a:solidFill>
                  <a:srgbClr val="333E48"/>
                </a:solidFill>
                <a:effectLst/>
              </a:rPr>
              <a:t>Usage Consumption API (</a:t>
            </a:r>
            <a:r>
              <a:rPr lang="en-US" sz="1100" i="0" u="none" strike="noStrike" dirty="0">
                <a:solidFill>
                  <a:srgbClr val="003594"/>
                </a:solidFill>
                <a:effectLst/>
              </a:rPr>
              <a:t>TMF677</a:t>
            </a:r>
            <a:r>
              <a:rPr lang="en-US" sz="1100" i="0" dirty="0">
                <a:solidFill>
                  <a:srgbClr val="333E48"/>
                </a:solidFill>
                <a:effectLst/>
              </a:rPr>
              <a:t>)</a:t>
            </a:r>
          </a:p>
        </p:txBody>
      </p:sp>
      <p:cxnSp>
        <p:nvCxnSpPr>
          <p:cNvPr id="33" name="Straight Connector 32">
            <a:extLst>
              <a:ext uri="{FF2B5EF4-FFF2-40B4-BE49-F238E27FC236}">
                <a16:creationId xmlns:a16="http://schemas.microsoft.com/office/drawing/2014/main" id="{2D631976-4019-4F56-9891-134FA7546B49}"/>
              </a:ext>
            </a:extLst>
          </p:cNvPr>
          <p:cNvCxnSpPr>
            <a:cxnSpLocks/>
          </p:cNvCxnSpPr>
          <p:nvPr/>
        </p:nvCxnSpPr>
        <p:spPr>
          <a:xfrm>
            <a:off x="4186323" y="3169526"/>
            <a:ext cx="5066704" cy="0"/>
          </a:xfrm>
          <a:prstGeom prst="line">
            <a:avLst/>
          </a:prstGeom>
          <a:ln>
            <a:solidFill>
              <a:srgbClr val="C00000"/>
            </a:solidFill>
            <a:prstDash val="dashDot"/>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575D801-2A0D-4AD3-9C64-BF9BA88CE937}"/>
              </a:ext>
            </a:extLst>
          </p:cNvPr>
          <p:cNvSpPr txBox="1"/>
          <p:nvPr/>
        </p:nvSpPr>
        <p:spPr>
          <a:xfrm>
            <a:off x="9127981" y="3967427"/>
            <a:ext cx="2808897" cy="2516073"/>
          </a:xfrm>
          <a:custGeom>
            <a:avLst/>
            <a:gdLst>
              <a:gd name="connsiteX0" fmla="*/ 0 w 2808897"/>
              <a:gd name="connsiteY0" fmla="*/ 0 h 2516073"/>
              <a:gd name="connsiteX1" fmla="*/ 617957 w 2808897"/>
              <a:gd name="connsiteY1" fmla="*/ 0 h 2516073"/>
              <a:gd name="connsiteX2" fmla="*/ 1207826 w 2808897"/>
              <a:gd name="connsiteY2" fmla="*/ 0 h 2516073"/>
              <a:gd name="connsiteX3" fmla="*/ 1825783 w 2808897"/>
              <a:gd name="connsiteY3" fmla="*/ 0 h 2516073"/>
              <a:gd name="connsiteX4" fmla="*/ 2808897 w 2808897"/>
              <a:gd name="connsiteY4" fmla="*/ 0 h 2516073"/>
              <a:gd name="connsiteX5" fmla="*/ 2808897 w 2808897"/>
              <a:gd name="connsiteY5" fmla="*/ 553536 h 2516073"/>
              <a:gd name="connsiteX6" fmla="*/ 2808897 w 2808897"/>
              <a:gd name="connsiteY6" fmla="*/ 1056751 h 2516073"/>
              <a:gd name="connsiteX7" fmla="*/ 2808897 w 2808897"/>
              <a:gd name="connsiteY7" fmla="*/ 1484483 h 2516073"/>
              <a:gd name="connsiteX8" fmla="*/ 2808897 w 2808897"/>
              <a:gd name="connsiteY8" fmla="*/ 2038019 h 2516073"/>
              <a:gd name="connsiteX9" fmla="*/ 2808897 w 2808897"/>
              <a:gd name="connsiteY9" fmla="*/ 2516073 h 2516073"/>
              <a:gd name="connsiteX10" fmla="*/ 2190940 w 2808897"/>
              <a:gd name="connsiteY10" fmla="*/ 2516073 h 2516073"/>
              <a:gd name="connsiteX11" fmla="*/ 1601071 w 2808897"/>
              <a:gd name="connsiteY11" fmla="*/ 2516073 h 2516073"/>
              <a:gd name="connsiteX12" fmla="*/ 1123559 w 2808897"/>
              <a:gd name="connsiteY12" fmla="*/ 2516073 h 2516073"/>
              <a:gd name="connsiteX13" fmla="*/ 561779 w 2808897"/>
              <a:gd name="connsiteY13" fmla="*/ 2516073 h 2516073"/>
              <a:gd name="connsiteX14" fmla="*/ 0 w 2808897"/>
              <a:gd name="connsiteY14" fmla="*/ 2516073 h 2516073"/>
              <a:gd name="connsiteX15" fmla="*/ 0 w 2808897"/>
              <a:gd name="connsiteY15" fmla="*/ 2063180 h 2516073"/>
              <a:gd name="connsiteX16" fmla="*/ 0 w 2808897"/>
              <a:gd name="connsiteY16" fmla="*/ 1635447 h 2516073"/>
              <a:gd name="connsiteX17" fmla="*/ 0 w 2808897"/>
              <a:gd name="connsiteY17" fmla="*/ 1107072 h 2516073"/>
              <a:gd name="connsiteX18" fmla="*/ 0 w 2808897"/>
              <a:gd name="connsiteY18" fmla="*/ 603858 h 2516073"/>
              <a:gd name="connsiteX19" fmla="*/ 0 w 2808897"/>
              <a:gd name="connsiteY19" fmla="*/ 0 h 2516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08897" h="2516073" extrusionOk="0">
                <a:moveTo>
                  <a:pt x="0" y="0"/>
                </a:moveTo>
                <a:cubicBezTo>
                  <a:pt x="211083" y="-33160"/>
                  <a:pt x="443026" y="24415"/>
                  <a:pt x="617957" y="0"/>
                </a:cubicBezTo>
                <a:cubicBezTo>
                  <a:pt x="792888" y="-24415"/>
                  <a:pt x="1033075" y="31903"/>
                  <a:pt x="1207826" y="0"/>
                </a:cubicBezTo>
                <a:cubicBezTo>
                  <a:pt x="1382577" y="-31903"/>
                  <a:pt x="1672397" y="59458"/>
                  <a:pt x="1825783" y="0"/>
                </a:cubicBezTo>
                <a:cubicBezTo>
                  <a:pt x="1979169" y="-59458"/>
                  <a:pt x="2394533" y="105638"/>
                  <a:pt x="2808897" y="0"/>
                </a:cubicBezTo>
                <a:cubicBezTo>
                  <a:pt x="2840177" y="265394"/>
                  <a:pt x="2771258" y="399125"/>
                  <a:pt x="2808897" y="553536"/>
                </a:cubicBezTo>
                <a:cubicBezTo>
                  <a:pt x="2846536" y="707947"/>
                  <a:pt x="2750369" y="818251"/>
                  <a:pt x="2808897" y="1056751"/>
                </a:cubicBezTo>
                <a:cubicBezTo>
                  <a:pt x="2867425" y="1295252"/>
                  <a:pt x="2779530" y="1394902"/>
                  <a:pt x="2808897" y="1484483"/>
                </a:cubicBezTo>
                <a:cubicBezTo>
                  <a:pt x="2838264" y="1574064"/>
                  <a:pt x="2793328" y="1905856"/>
                  <a:pt x="2808897" y="2038019"/>
                </a:cubicBezTo>
                <a:cubicBezTo>
                  <a:pt x="2824466" y="2170182"/>
                  <a:pt x="2765490" y="2404743"/>
                  <a:pt x="2808897" y="2516073"/>
                </a:cubicBezTo>
                <a:cubicBezTo>
                  <a:pt x="2510922" y="2517406"/>
                  <a:pt x="2396535" y="2511595"/>
                  <a:pt x="2190940" y="2516073"/>
                </a:cubicBezTo>
                <a:cubicBezTo>
                  <a:pt x="1985345" y="2520551"/>
                  <a:pt x="1812031" y="2468627"/>
                  <a:pt x="1601071" y="2516073"/>
                </a:cubicBezTo>
                <a:cubicBezTo>
                  <a:pt x="1390111" y="2563519"/>
                  <a:pt x="1352249" y="2460828"/>
                  <a:pt x="1123559" y="2516073"/>
                </a:cubicBezTo>
                <a:cubicBezTo>
                  <a:pt x="894869" y="2571318"/>
                  <a:pt x="723184" y="2499190"/>
                  <a:pt x="561779" y="2516073"/>
                </a:cubicBezTo>
                <a:cubicBezTo>
                  <a:pt x="400374" y="2532956"/>
                  <a:pt x="166420" y="2482421"/>
                  <a:pt x="0" y="2516073"/>
                </a:cubicBezTo>
                <a:cubicBezTo>
                  <a:pt x="-14212" y="2396455"/>
                  <a:pt x="8418" y="2169206"/>
                  <a:pt x="0" y="2063180"/>
                </a:cubicBezTo>
                <a:cubicBezTo>
                  <a:pt x="-8418" y="1957154"/>
                  <a:pt x="29373" y="1789737"/>
                  <a:pt x="0" y="1635447"/>
                </a:cubicBezTo>
                <a:cubicBezTo>
                  <a:pt x="-29373" y="1481157"/>
                  <a:pt x="62799" y="1326469"/>
                  <a:pt x="0" y="1107072"/>
                </a:cubicBezTo>
                <a:cubicBezTo>
                  <a:pt x="-62799" y="887675"/>
                  <a:pt x="32055" y="713929"/>
                  <a:pt x="0" y="603858"/>
                </a:cubicBezTo>
                <a:cubicBezTo>
                  <a:pt x="-32055" y="493787"/>
                  <a:pt x="68582" y="155069"/>
                  <a:pt x="0" y="0"/>
                </a:cubicBezTo>
                <a:close/>
              </a:path>
            </a:pathLst>
          </a:custGeom>
          <a:noFill/>
          <a:ln>
            <a:solidFill>
              <a:srgbClr val="C00000"/>
            </a:solidFill>
            <a:prstDash val="dash"/>
            <a:extLst>
              <a:ext uri="{C807C97D-BFC1-408E-A445-0C87EB9F89A2}">
                <ask:lineSketchStyleProps xmlns:ask="http://schemas.microsoft.com/office/drawing/2018/sketchyshapes" sd="577776241">
                  <a:prstGeom prst="rect">
                    <a:avLst/>
                  </a:prstGeom>
                  <ask:type>
                    <ask:lineSketchScribble/>
                  </ask:type>
                </ask:lineSketchStyleProps>
              </a:ext>
            </a:extLst>
          </a:ln>
        </p:spPr>
        <p:txBody>
          <a:bodyPr wrap="square">
            <a:spAutoFit/>
          </a:bodyPr>
          <a:lstStyle/>
          <a:p>
            <a:pPr algn="l"/>
            <a:r>
              <a:rPr lang="en-US" sz="1050" b="1" i="0" dirty="0">
                <a:solidFill>
                  <a:srgbClr val="333E48"/>
                </a:solidFill>
                <a:effectLst/>
              </a:rPr>
              <a:t>RFS:</a:t>
            </a:r>
          </a:p>
          <a:p>
            <a:pPr algn="l"/>
            <a:r>
              <a:rPr lang="en-US" sz="1050" dirty="0">
                <a:solidFill>
                  <a:srgbClr val="333E48"/>
                </a:solidFill>
              </a:rPr>
              <a:t>Service Catalog API(</a:t>
            </a:r>
            <a:r>
              <a:rPr lang="en-US" sz="1050" dirty="0">
                <a:solidFill>
                  <a:srgbClr val="2F5597"/>
                </a:solidFill>
              </a:rPr>
              <a:t>TMF633</a:t>
            </a:r>
            <a:r>
              <a:rPr lang="en-US" sz="1050" dirty="0">
                <a:solidFill>
                  <a:srgbClr val="333E48"/>
                </a:solidFill>
              </a:rPr>
              <a:t>)</a:t>
            </a:r>
          </a:p>
          <a:p>
            <a:pPr algn="l"/>
            <a:r>
              <a:rPr lang="en-US" sz="1050" i="0" dirty="0">
                <a:solidFill>
                  <a:srgbClr val="333E48"/>
                </a:solidFill>
                <a:effectLst/>
              </a:rPr>
              <a:t>Service </a:t>
            </a:r>
            <a:r>
              <a:rPr lang="en-US" sz="1050" i="0" dirty="0" err="1">
                <a:solidFill>
                  <a:srgbClr val="333E48"/>
                </a:solidFill>
                <a:effectLst/>
              </a:rPr>
              <a:t>Actiivation</a:t>
            </a:r>
            <a:r>
              <a:rPr lang="en-US" sz="1050" i="0" dirty="0">
                <a:solidFill>
                  <a:srgbClr val="333E48"/>
                </a:solidFill>
                <a:effectLst/>
              </a:rPr>
              <a:t> and Configuration API(</a:t>
            </a:r>
            <a:r>
              <a:rPr lang="en-US" sz="1050" i="0" dirty="0">
                <a:solidFill>
                  <a:srgbClr val="2F5597"/>
                </a:solidFill>
                <a:effectLst/>
              </a:rPr>
              <a:t>TMF640</a:t>
            </a:r>
            <a:r>
              <a:rPr lang="en-US" sz="1050" i="0" dirty="0">
                <a:solidFill>
                  <a:srgbClr val="333E48"/>
                </a:solidFill>
                <a:effectLst/>
              </a:rPr>
              <a:t>)</a:t>
            </a:r>
          </a:p>
          <a:p>
            <a:pPr algn="l"/>
            <a:r>
              <a:rPr lang="en-US" sz="1050" dirty="0">
                <a:solidFill>
                  <a:srgbClr val="333E48"/>
                </a:solidFill>
              </a:rPr>
              <a:t>Service Inventory API(</a:t>
            </a:r>
            <a:r>
              <a:rPr lang="en-US" sz="1050" dirty="0">
                <a:solidFill>
                  <a:srgbClr val="2F5597"/>
                </a:solidFill>
              </a:rPr>
              <a:t>TMF638</a:t>
            </a:r>
            <a:r>
              <a:rPr lang="en-US" sz="1050" dirty="0">
                <a:solidFill>
                  <a:srgbClr val="333E48"/>
                </a:solidFill>
              </a:rPr>
              <a:t>)</a:t>
            </a:r>
          </a:p>
          <a:p>
            <a:pPr algn="l"/>
            <a:r>
              <a:rPr lang="en-US" sz="1050" b="1" i="0" dirty="0">
                <a:solidFill>
                  <a:srgbClr val="333E48"/>
                </a:solidFill>
                <a:effectLst/>
              </a:rPr>
              <a:t>Resource:</a:t>
            </a:r>
          </a:p>
          <a:p>
            <a:pPr algn="l"/>
            <a:r>
              <a:rPr lang="en-US" sz="1050" i="0" dirty="0">
                <a:solidFill>
                  <a:srgbClr val="333E48"/>
                </a:solidFill>
                <a:effectLst/>
              </a:rPr>
              <a:t>Resource Catalog Management API (</a:t>
            </a:r>
            <a:r>
              <a:rPr lang="en-US" sz="1050" i="0" dirty="0">
                <a:solidFill>
                  <a:schemeClr val="accent5">
                    <a:lumMod val="75000"/>
                  </a:schemeClr>
                </a:solidFill>
                <a:effectLst/>
              </a:rPr>
              <a:t>TMF 634</a:t>
            </a:r>
            <a:r>
              <a:rPr lang="en-US" sz="1050" i="0" dirty="0">
                <a:solidFill>
                  <a:srgbClr val="333E48"/>
                </a:solidFill>
                <a:effectLst/>
              </a:rPr>
              <a:t>)</a:t>
            </a:r>
          </a:p>
          <a:p>
            <a:pPr algn="l"/>
            <a:r>
              <a:rPr lang="en-US" sz="1050" dirty="0">
                <a:solidFill>
                  <a:srgbClr val="333E48"/>
                </a:solidFill>
              </a:rPr>
              <a:t>Resource Function Activation and Config API (</a:t>
            </a:r>
            <a:r>
              <a:rPr lang="en-US" sz="1050" dirty="0">
                <a:solidFill>
                  <a:schemeClr val="accent5">
                    <a:lumMod val="75000"/>
                  </a:schemeClr>
                </a:solidFill>
              </a:rPr>
              <a:t>TMF 664</a:t>
            </a:r>
            <a:r>
              <a:rPr lang="en-US" sz="1050" dirty="0">
                <a:solidFill>
                  <a:srgbClr val="333E48"/>
                </a:solidFill>
              </a:rPr>
              <a:t>)</a:t>
            </a:r>
          </a:p>
          <a:p>
            <a:pPr algn="l"/>
            <a:r>
              <a:rPr lang="en-US" sz="1050" i="0" dirty="0">
                <a:solidFill>
                  <a:srgbClr val="333E48"/>
                </a:solidFill>
                <a:effectLst/>
              </a:rPr>
              <a:t>Resource Inventory Management API (</a:t>
            </a:r>
            <a:r>
              <a:rPr lang="en-US" sz="1050" i="0" dirty="0">
                <a:solidFill>
                  <a:schemeClr val="accent5">
                    <a:lumMod val="75000"/>
                  </a:schemeClr>
                </a:solidFill>
                <a:effectLst/>
              </a:rPr>
              <a:t>TMF 639</a:t>
            </a:r>
            <a:r>
              <a:rPr lang="en-US" sz="1050" i="0" dirty="0">
                <a:solidFill>
                  <a:srgbClr val="333E48"/>
                </a:solidFill>
                <a:effectLst/>
              </a:rPr>
              <a:t>)</a:t>
            </a:r>
          </a:p>
          <a:p>
            <a:pPr algn="l"/>
            <a:r>
              <a:rPr lang="en-US" sz="1050" dirty="0">
                <a:solidFill>
                  <a:srgbClr val="333E48"/>
                </a:solidFill>
              </a:rPr>
              <a:t>Resource Ordering Management API (</a:t>
            </a:r>
            <a:r>
              <a:rPr lang="en-US" sz="1050" dirty="0">
                <a:solidFill>
                  <a:schemeClr val="accent5">
                    <a:lumMod val="75000"/>
                  </a:schemeClr>
                </a:solidFill>
              </a:rPr>
              <a:t>TMF 652</a:t>
            </a:r>
            <a:r>
              <a:rPr lang="en-US" sz="1050" dirty="0">
                <a:solidFill>
                  <a:srgbClr val="333E48"/>
                </a:solidFill>
              </a:rPr>
              <a:t>)</a:t>
            </a:r>
          </a:p>
          <a:p>
            <a:pPr algn="l"/>
            <a:r>
              <a:rPr lang="en-US" sz="1050" i="0" dirty="0">
                <a:solidFill>
                  <a:srgbClr val="333E48"/>
                </a:solidFill>
                <a:effectLst/>
              </a:rPr>
              <a:t>Resource Pool Management API (</a:t>
            </a:r>
            <a:r>
              <a:rPr lang="en-US" sz="1050" i="0" dirty="0">
                <a:solidFill>
                  <a:schemeClr val="accent5">
                    <a:lumMod val="75000"/>
                  </a:schemeClr>
                </a:solidFill>
                <a:effectLst/>
              </a:rPr>
              <a:t>TMF 685</a:t>
            </a:r>
            <a:r>
              <a:rPr lang="en-US" sz="1050" i="0" dirty="0">
                <a:solidFill>
                  <a:srgbClr val="333E48"/>
                </a:solidFill>
                <a:effectLst/>
              </a:rPr>
              <a:t>)</a:t>
            </a:r>
          </a:p>
          <a:p>
            <a:pPr algn="l"/>
            <a:r>
              <a:rPr lang="en-US" sz="1050" b="1" dirty="0">
                <a:solidFill>
                  <a:srgbClr val="333E48"/>
                </a:solidFill>
              </a:rPr>
              <a:t>OR</a:t>
            </a:r>
          </a:p>
          <a:p>
            <a:pPr algn="l"/>
            <a:r>
              <a:rPr lang="en-US" sz="1050" i="0" dirty="0">
                <a:solidFill>
                  <a:srgbClr val="333E48"/>
                </a:solidFill>
                <a:effectLst/>
              </a:rPr>
              <a:t>Access: </a:t>
            </a:r>
            <a:r>
              <a:rPr lang="en-US" sz="1050" i="0" dirty="0" err="1">
                <a:solidFill>
                  <a:srgbClr val="333E48"/>
                </a:solidFill>
                <a:effectLst/>
              </a:rPr>
              <a:t>CloudCO</a:t>
            </a:r>
            <a:r>
              <a:rPr lang="en-US" sz="1050" i="0" dirty="0">
                <a:solidFill>
                  <a:srgbClr val="333E48"/>
                </a:solidFill>
                <a:effectLst/>
              </a:rPr>
              <a:t> WT-411(</a:t>
            </a:r>
            <a:r>
              <a:rPr lang="en-US" sz="1050" i="0" dirty="0">
                <a:solidFill>
                  <a:srgbClr val="2F5597"/>
                </a:solidFill>
                <a:effectLst/>
              </a:rPr>
              <a:t>BBF</a:t>
            </a:r>
            <a:r>
              <a:rPr lang="en-US" sz="1050" i="0" dirty="0">
                <a:solidFill>
                  <a:srgbClr val="333E48"/>
                </a:solidFill>
                <a:effectLst/>
              </a:rPr>
              <a:t>)</a:t>
            </a:r>
          </a:p>
          <a:p>
            <a:pPr algn="l"/>
            <a:r>
              <a:rPr lang="en-US" sz="1050" dirty="0">
                <a:solidFill>
                  <a:srgbClr val="333E48"/>
                </a:solidFill>
              </a:rPr>
              <a:t>Optical: ACTN(</a:t>
            </a:r>
            <a:r>
              <a:rPr lang="en-US" sz="1050" dirty="0">
                <a:solidFill>
                  <a:srgbClr val="2F5597"/>
                </a:solidFill>
              </a:rPr>
              <a:t>IETF</a:t>
            </a:r>
            <a:r>
              <a:rPr lang="en-US" sz="1050" dirty="0">
                <a:solidFill>
                  <a:srgbClr val="333E48"/>
                </a:solidFill>
              </a:rPr>
              <a:t>)</a:t>
            </a:r>
            <a:endParaRPr lang="en-US" sz="1050" i="0" dirty="0">
              <a:solidFill>
                <a:srgbClr val="333E48"/>
              </a:solidFill>
              <a:effectLst/>
            </a:endParaRPr>
          </a:p>
        </p:txBody>
      </p:sp>
      <p:cxnSp>
        <p:nvCxnSpPr>
          <p:cNvPr id="37" name="Straight Connector 36">
            <a:extLst>
              <a:ext uri="{FF2B5EF4-FFF2-40B4-BE49-F238E27FC236}">
                <a16:creationId xmlns:a16="http://schemas.microsoft.com/office/drawing/2014/main" id="{F58103A2-E545-4902-BADA-C6857BE58D0E}"/>
              </a:ext>
            </a:extLst>
          </p:cNvPr>
          <p:cNvCxnSpPr>
            <a:cxnSpLocks/>
          </p:cNvCxnSpPr>
          <p:nvPr/>
        </p:nvCxnSpPr>
        <p:spPr>
          <a:xfrm>
            <a:off x="1010071" y="3967427"/>
            <a:ext cx="8357453" cy="0"/>
          </a:xfrm>
          <a:prstGeom prst="line">
            <a:avLst/>
          </a:prstGeom>
          <a:ln>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1" name="矩形 8">
            <a:extLst>
              <a:ext uri="{FF2B5EF4-FFF2-40B4-BE49-F238E27FC236}">
                <a16:creationId xmlns:a16="http://schemas.microsoft.com/office/drawing/2014/main" id="{9C073CF2-EC30-48F6-AEE9-D433F751E931}"/>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837098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6797695" cy="677108"/>
          </a:xfrm>
          <a:prstGeom prst="rect">
            <a:avLst/>
          </a:prstGeom>
          <a:noFill/>
        </p:spPr>
        <p:txBody>
          <a:bodyPr wrap="none">
            <a:spAutoFit/>
          </a:bodyPr>
          <a:lstStyle/>
          <a:p>
            <a:r>
              <a:rPr lang="en-US" altLang="zh-CN" sz="3800" dirty="0"/>
              <a:t>Strategies for implementing </a:t>
            </a:r>
            <a:r>
              <a:rPr lang="en-US" altLang="zh-CN" sz="3800" dirty="0" err="1"/>
              <a:t>NaaS</a:t>
            </a:r>
            <a:endParaRPr lang="en-US" altLang="zh-CN" sz="3800" dirty="0"/>
          </a:p>
        </p:txBody>
      </p:sp>
      <p:sp>
        <p:nvSpPr>
          <p:cNvPr id="12" name="Content Placeholder 2">
            <a:extLst>
              <a:ext uri="{FF2B5EF4-FFF2-40B4-BE49-F238E27FC236}">
                <a16:creationId xmlns:a16="http://schemas.microsoft.com/office/drawing/2014/main" id="{E7B97C40-CD5E-496D-96BC-7266823B2CB8}"/>
              </a:ext>
            </a:extLst>
          </p:cNvPr>
          <p:cNvSpPr txBox="1">
            <a:spLocks/>
          </p:cNvSpPr>
          <p:nvPr/>
        </p:nvSpPr>
        <p:spPr>
          <a:xfrm>
            <a:off x="5294608" y="2573560"/>
            <a:ext cx="4187792" cy="13255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dirty="0"/>
          </a:p>
        </p:txBody>
      </p:sp>
      <p:graphicFrame>
        <p:nvGraphicFramePr>
          <p:cNvPr id="15" name="Diagram 8">
            <a:extLst>
              <a:ext uri="{FF2B5EF4-FFF2-40B4-BE49-F238E27FC236}">
                <a16:creationId xmlns:a16="http://schemas.microsoft.com/office/drawing/2014/main" id="{38CB8905-A19D-47C6-A6C0-164BB6616323}"/>
              </a:ext>
            </a:extLst>
          </p:cNvPr>
          <p:cNvGraphicFramePr/>
          <p:nvPr>
            <p:extLst>
              <p:ext uri="{D42A27DB-BD31-4B8C-83A1-F6EECF244321}">
                <p14:modId xmlns:p14="http://schemas.microsoft.com/office/powerpoint/2010/main" val="3174822304"/>
              </p:ext>
            </p:extLst>
          </p:nvPr>
        </p:nvGraphicFramePr>
        <p:xfrm>
          <a:off x="837968" y="1391706"/>
          <a:ext cx="8913280" cy="40745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TextBox 13">
            <a:extLst>
              <a:ext uri="{FF2B5EF4-FFF2-40B4-BE49-F238E27FC236}">
                <a16:creationId xmlns:a16="http://schemas.microsoft.com/office/drawing/2014/main" id="{8ADF6128-2711-4469-BCB5-BDE1A4EF88CF}"/>
              </a:ext>
            </a:extLst>
          </p:cNvPr>
          <p:cNvSpPr txBox="1"/>
          <p:nvPr/>
        </p:nvSpPr>
        <p:spPr>
          <a:xfrm>
            <a:off x="4957817" y="2204228"/>
            <a:ext cx="673582" cy="369332"/>
          </a:xfrm>
          <a:prstGeom prst="rect">
            <a:avLst/>
          </a:prstGeom>
          <a:noFill/>
        </p:spPr>
        <p:txBody>
          <a:bodyPr wrap="none" rtlCol="0">
            <a:spAutoFit/>
          </a:bodyPr>
          <a:lstStyle/>
          <a:p>
            <a:r>
              <a:rPr lang="en-US" b="1" dirty="0">
                <a:solidFill>
                  <a:srgbClr val="C00000"/>
                </a:solidFill>
              </a:rPr>
              <a:t>Build</a:t>
            </a:r>
          </a:p>
        </p:txBody>
      </p:sp>
      <p:sp>
        <p:nvSpPr>
          <p:cNvPr id="21" name="TextBox 15">
            <a:extLst>
              <a:ext uri="{FF2B5EF4-FFF2-40B4-BE49-F238E27FC236}">
                <a16:creationId xmlns:a16="http://schemas.microsoft.com/office/drawing/2014/main" id="{046BEC56-257E-4070-89CC-C9117CF3C47E}"/>
              </a:ext>
            </a:extLst>
          </p:cNvPr>
          <p:cNvSpPr txBox="1"/>
          <p:nvPr/>
        </p:nvSpPr>
        <p:spPr>
          <a:xfrm>
            <a:off x="1579392" y="2942893"/>
            <a:ext cx="934551" cy="369332"/>
          </a:xfrm>
          <a:prstGeom prst="rect">
            <a:avLst/>
          </a:prstGeom>
          <a:noFill/>
        </p:spPr>
        <p:txBody>
          <a:bodyPr wrap="none" rtlCol="0">
            <a:spAutoFit/>
          </a:bodyPr>
          <a:lstStyle/>
          <a:p>
            <a:r>
              <a:rPr lang="en-US" b="1" dirty="0">
                <a:solidFill>
                  <a:srgbClr val="C00000"/>
                </a:solidFill>
              </a:rPr>
              <a:t>Prepare</a:t>
            </a:r>
          </a:p>
        </p:txBody>
      </p:sp>
      <p:sp>
        <p:nvSpPr>
          <p:cNvPr id="22" name="TextBox 17">
            <a:extLst>
              <a:ext uri="{FF2B5EF4-FFF2-40B4-BE49-F238E27FC236}">
                <a16:creationId xmlns:a16="http://schemas.microsoft.com/office/drawing/2014/main" id="{DBC5E8E5-3987-4BB9-8DDD-74B24BECFBC6}"/>
              </a:ext>
            </a:extLst>
          </p:cNvPr>
          <p:cNvSpPr txBox="1"/>
          <p:nvPr/>
        </p:nvSpPr>
        <p:spPr>
          <a:xfrm>
            <a:off x="7862402" y="1367823"/>
            <a:ext cx="561372" cy="369332"/>
          </a:xfrm>
          <a:prstGeom prst="rect">
            <a:avLst/>
          </a:prstGeom>
          <a:noFill/>
        </p:spPr>
        <p:txBody>
          <a:bodyPr wrap="none" rtlCol="0">
            <a:spAutoFit/>
          </a:bodyPr>
          <a:lstStyle/>
          <a:p>
            <a:r>
              <a:rPr lang="en-US" b="1" dirty="0">
                <a:solidFill>
                  <a:srgbClr val="C00000"/>
                </a:solidFill>
              </a:rPr>
              <a:t>Run</a:t>
            </a:r>
          </a:p>
        </p:txBody>
      </p:sp>
      <p:sp>
        <p:nvSpPr>
          <p:cNvPr id="23" name="TextBox 19">
            <a:extLst>
              <a:ext uri="{FF2B5EF4-FFF2-40B4-BE49-F238E27FC236}">
                <a16:creationId xmlns:a16="http://schemas.microsoft.com/office/drawing/2014/main" id="{66A782EE-DA4E-4E44-98D2-929FE2992650}"/>
              </a:ext>
            </a:extLst>
          </p:cNvPr>
          <p:cNvSpPr txBox="1"/>
          <p:nvPr/>
        </p:nvSpPr>
        <p:spPr>
          <a:xfrm>
            <a:off x="1299883" y="5333163"/>
            <a:ext cx="9186847" cy="646331"/>
          </a:xfrm>
          <a:prstGeom prst="rect">
            <a:avLst/>
          </a:prstGeom>
          <a:noFill/>
        </p:spPr>
        <p:txBody>
          <a:bodyPr wrap="square">
            <a:spAutoFit/>
          </a:bodyPr>
          <a:lstStyle/>
          <a:p>
            <a:pPr algn="ctr"/>
            <a:r>
              <a:rPr lang="en-US" b="1" i="0" u="none" strike="noStrike" baseline="0" dirty="0">
                <a:solidFill>
                  <a:srgbClr val="C00000"/>
                </a:solidFill>
              </a:rPr>
              <a:t>“The hard cash benefits of </a:t>
            </a:r>
            <a:r>
              <a:rPr lang="en-US" b="1" i="0" u="none" strike="noStrike" baseline="0" dirty="0" err="1">
                <a:solidFill>
                  <a:srgbClr val="C00000"/>
                </a:solidFill>
              </a:rPr>
              <a:t>NaaS</a:t>
            </a:r>
            <a:r>
              <a:rPr lang="en-US" b="1" i="0" u="none" strike="noStrike" baseline="0" dirty="0">
                <a:solidFill>
                  <a:srgbClr val="C00000"/>
                </a:solidFill>
              </a:rPr>
              <a:t> are in cost avoidance based on the reuse of components, but the true benefit comes in the more positive effects of building revenue through agility</a:t>
            </a:r>
            <a:r>
              <a:rPr lang="en-US" b="1" dirty="0">
                <a:solidFill>
                  <a:srgbClr val="C00000"/>
                </a:solidFill>
              </a:rPr>
              <a:t>”</a:t>
            </a:r>
            <a:endParaRPr lang="en-US" b="1" i="0" u="none" strike="noStrike" baseline="0" dirty="0">
              <a:solidFill>
                <a:srgbClr val="C00000"/>
              </a:solidFill>
            </a:endParaRPr>
          </a:p>
        </p:txBody>
      </p:sp>
      <p:pic>
        <p:nvPicPr>
          <p:cNvPr id="24" name="Picture 6" descr="Goal Icon In Trendy Style Isolated Background, Goal Icons, Style Icons,  Background Icons PNG and Vector with Transparent Background for Free  Download">
            <a:extLst>
              <a:ext uri="{FF2B5EF4-FFF2-40B4-BE49-F238E27FC236}">
                <a16:creationId xmlns:a16="http://schemas.microsoft.com/office/drawing/2014/main" id="{8BBDF032-2891-44EC-8D92-F1BEEF76CA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38212" y="795532"/>
            <a:ext cx="926530" cy="92653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2">
            <a:extLst>
              <a:ext uri="{FF2B5EF4-FFF2-40B4-BE49-F238E27FC236}">
                <a16:creationId xmlns:a16="http://schemas.microsoft.com/office/drawing/2014/main" id="{F1AEA4E6-059A-4395-9773-3860B551BF42}"/>
              </a:ext>
            </a:extLst>
          </p:cNvPr>
          <p:cNvSpPr txBox="1"/>
          <p:nvPr/>
        </p:nvSpPr>
        <p:spPr>
          <a:xfrm>
            <a:off x="10807903" y="1001224"/>
            <a:ext cx="1384097" cy="577081"/>
          </a:xfrm>
          <a:prstGeom prst="rect">
            <a:avLst/>
          </a:prstGeom>
          <a:noFill/>
        </p:spPr>
        <p:txBody>
          <a:bodyPr wrap="square" rtlCol="0">
            <a:spAutoFit/>
          </a:bodyPr>
          <a:lstStyle/>
          <a:p>
            <a:pPr marL="285750" indent="-285750">
              <a:buFont typeface="Wingdings" panose="05000000000000000000" pitchFamily="2" charset="2"/>
              <a:buChar char="v"/>
            </a:pPr>
            <a:r>
              <a:rPr lang="en-US" sz="1050" dirty="0">
                <a:solidFill>
                  <a:srgbClr val="C00000"/>
                </a:solidFill>
                <a:latin typeface="Abadi" panose="020B0604020104020204" pitchFamily="34" charset="0"/>
              </a:rPr>
              <a:t>A</a:t>
            </a:r>
            <a:r>
              <a:rPr lang="en-US" sz="1050" b="0" i="0" dirty="0">
                <a:solidFill>
                  <a:srgbClr val="C00000"/>
                </a:solidFill>
                <a:effectLst/>
                <a:latin typeface="Abadi" panose="020B0604020104020204" pitchFamily="34" charset="0"/>
              </a:rPr>
              <a:t>gility, </a:t>
            </a:r>
          </a:p>
          <a:p>
            <a:pPr marL="285750" indent="-285750">
              <a:buFont typeface="Wingdings" panose="05000000000000000000" pitchFamily="2" charset="2"/>
              <a:buChar char="v"/>
            </a:pPr>
            <a:r>
              <a:rPr lang="en-US" sz="1050" b="0" i="0" dirty="0">
                <a:solidFill>
                  <a:srgbClr val="C00000"/>
                </a:solidFill>
                <a:effectLst/>
                <a:latin typeface="Abadi" panose="020B0604020104020204" pitchFamily="34" charset="0"/>
              </a:rPr>
              <a:t>Costs reduction</a:t>
            </a:r>
          </a:p>
          <a:p>
            <a:pPr marL="285750" indent="-285750">
              <a:buFont typeface="Wingdings" panose="05000000000000000000" pitchFamily="2" charset="2"/>
              <a:buChar char="v"/>
            </a:pPr>
            <a:r>
              <a:rPr lang="en-US" sz="1050" b="0" i="0" dirty="0">
                <a:solidFill>
                  <a:srgbClr val="C00000"/>
                </a:solidFill>
                <a:effectLst/>
                <a:latin typeface="Abadi" panose="020B0604020104020204" pitchFamily="34" charset="0"/>
              </a:rPr>
              <a:t>Time to market</a:t>
            </a:r>
            <a:endParaRPr lang="en-US" sz="1050" dirty="0">
              <a:solidFill>
                <a:srgbClr val="C00000"/>
              </a:solidFill>
              <a:latin typeface="Abadi" panose="020B0604020104020204" pitchFamily="34" charset="0"/>
            </a:endParaRPr>
          </a:p>
        </p:txBody>
      </p:sp>
    </p:spTree>
    <p:extLst>
      <p:ext uri="{BB962C8B-B14F-4D97-AF65-F5344CB8AC3E}">
        <p14:creationId xmlns:p14="http://schemas.microsoft.com/office/powerpoint/2010/main" val="1135249011"/>
      </p:ext>
    </p:extLst>
  </p:cSld>
  <p:clrMapOvr>
    <a:masterClrMapping/>
  </p:clrMapOvr>
  <p:transition spd="slow">
    <p:checke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7248331" cy="677108"/>
          </a:xfrm>
          <a:prstGeom prst="rect">
            <a:avLst/>
          </a:prstGeom>
          <a:noFill/>
        </p:spPr>
        <p:txBody>
          <a:bodyPr wrap="none">
            <a:spAutoFit/>
          </a:bodyPr>
          <a:lstStyle/>
          <a:p>
            <a:r>
              <a:rPr lang="en-US" altLang="zh-CN" sz="3800" dirty="0"/>
              <a:t>Challenges of Telecom/ICT Industry </a:t>
            </a:r>
          </a:p>
        </p:txBody>
      </p:sp>
      <p:sp>
        <p:nvSpPr>
          <p:cNvPr id="5" name="圆角矩形 77">
            <a:extLst>
              <a:ext uri="{FF2B5EF4-FFF2-40B4-BE49-F238E27FC236}">
                <a16:creationId xmlns:a16="http://schemas.microsoft.com/office/drawing/2014/main" id="{662F6DED-D57F-49C6-83FD-C34E9F400A00}"/>
              </a:ext>
            </a:extLst>
          </p:cNvPr>
          <p:cNvSpPr/>
          <p:nvPr/>
        </p:nvSpPr>
        <p:spPr>
          <a:xfrm rot="10800000" flipV="1">
            <a:off x="4945155" y="1962862"/>
            <a:ext cx="2324485" cy="2324485"/>
          </a:xfrm>
          <a:prstGeom prst="roundRect">
            <a:avLst>
              <a:gd name="adj" fmla="val 4139"/>
            </a:avLst>
          </a:prstGeom>
          <a:noFill/>
          <a:ln w="28575">
            <a:gradFill flip="none" rotWithShape="1">
              <a:gsLst>
                <a:gs pos="0">
                  <a:srgbClr val="65BB70"/>
                </a:gs>
                <a:gs pos="100000">
                  <a:srgbClr val="E1B15B"/>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latin typeface="Arial" panose="020B0604020202020204" pitchFamily="34" charset="0"/>
              <a:ea typeface="微软雅黑" panose="020B0503020204020204" pitchFamily="34" charset="-122"/>
              <a:cs typeface="Arial" panose="020B0604020202020204" pitchFamily="34" charset="0"/>
            </a:endParaRPr>
          </a:p>
        </p:txBody>
      </p:sp>
      <p:sp>
        <p:nvSpPr>
          <p:cNvPr id="6" name="矩形 5">
            <a:extLst>
              <a:ext uri="{FF2B5EF4-FFF2-40B4-BE49-F238E27FC236}">
                <a16:creationId xmlns:a16="http://schemas.microsoft.com/office/drawing/2014/main" id="{404BAAE5-80DB-433E-9AB0-F4C0BA30B4FC}"/>
              </a:ext>
            </a:extLst>
          </p:cNvPr>
          <p:cNvSpPr/>
          <p:nvPr/>
        </p:nvSpPr>
        <p:spPr>
          <a:xfrm>
            <a:off x="7349894" y="2312115"/>
            <a:ext cx="3767959" cy="344473"/>
          </a:xfrm>
          <a:prstGeom prst="rect">
            <a:avLst/>
          </a:prstGeom>
        </p:spPr>
        <p:txBody>
          <a:bodyPr wrap="square" anchor="t">
            <a:spAutoFit/>
          </a:bodyPr>
          <a:lstStyle/>
          <a:p>
            <a:pPr algn="ctr">
              <a:lnSpc>
                <a:spcPct val="50000"/>
              </a:lnSpc>
              <a:spcAft>
                <a:spcPts val="2540"/>
              </a:spcAft>
              <a:buClr>
                <a:srgbClr val="A7A7A7"/>
              </a:buClr>
              <a:buSzPct val="75000"/>
            </a:pPr>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TCO   </a:t>
            </a:r>
            <a:r>
              <a:rPr lang="zh-CN" altLang="en-US" sz="2800" b="1" dirty="0">
                <a:solidFill>
                  <a:srgbClr val="DA6932"/>
                </a:solidFill>
                <a:latin typeface="Arial" panose="020B0604020202020204" pitchFamily="34" charset="0"/>
                <a:ea typeface="微软雅黑" pitchFamily="34" charset="-122"/>
                <a:cs typeface="Arial" panose="020B0604020202020204" pitchFamily="34" charset="0"/>
              </a:rPr>
              <a:t>＞</a:t>
            </a:r>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Revenue</a:t>
            </a:r>
            <a:endParaRPr lang="zh-CN" altLang="en-US" sz="2800" b="1" dirty="0">
              <a:solidFill>
                <a:srgbClr val="DA6932"/>
              </a:solidFill>
              <a:latin typeface="Arial" panose="020B0604020202020204" pitchFamily="34" charset="0"/>
              <a:ea typeface="微软雅黑" pitchFamily="34" charset="-122"/>
              <a:cs typeface="Arial" panose="020B0604020202020204" pitchFamily="34" charset="0"/>
            </a:endParaRPr>
          </a:p>
        </p:txBody>
      </p:sp>
      <p:sp>
        <p:nvSpPr>
          <p:cNvPr id="7" name="文本框 6">
            <a:extLst>
              <a:ext uri="{FF2B5EF4-FFF2-40B4-BE49-F238E27FC236}">
                <a16:creationId xmlns:a16="http://schemas.microsoft.com/office/drawing/2014/main" id="{3B23C303-F57F-46FC-9491-5C052879DD17}"/>
              </a:ext>
            </a:extLst>
          </p:cNvPr>
          <p:cNvSpPr txBox="1"/>
          <p:nvPr/>
        </p:nvSpPr>
        <p:spPr>
          <a:xfrm>
            <a:off x="10329702" y="2495658"/>
            <a:ext cx="923651" cy="255134"/>
          </a:xfrm>
          <a:prstGeom prst="rect">
            <a:avLst/>
          </a:prstGeom>
          <a:noFill/>
        </p:spPr>
        <p:txBody>
          <a:bodyPr wrap="none" rtlCol="0">
            <a:spAutoFit/>
          </a:bodyPr>
          <a:lstStyle/>
          <a:p>
            <a:r>
              <a:rPr lang="en-US" altLang="zh-CN" sz="1058" i="1" dirty="0">
                <a:latin typeface="Arial" panose="020B0604020202020204" pitchFamily="34" charset="0"/>
                <a:cs typeface="Arial" panose="020B0604020202020204" pitchFamily="34" charset="0"/>
              </a:rPr>
              <a:t>Last 5 years</a:t>
            </a:r>
            <a:endParaRPr lang="zh-CN" altLang="en-US" sz="1058" i="1" dirty="0">
              <a:latin typeface="Arial" panose="020B0604020202020204" pitchFamily="34" charset="0"/>
              <a:cs typeface="Arial" panose="020B0604020202020204" pitchFamily="34" charset="0"/>
            </a:endParaRPr>
          </a:p>
        </p:txBody>
      </p:sp>
      <p:sp>
        <p:nvSpPr>
          <p:cNvPr id="8" name="矩形 7">
            <a:extLst>
              <a:ext uri="{FF2B5EF4-FFF2-40B4-BE49-F238E27FC236}">
                <a16:creationId xmlns:a16="http://schemas.microsoft.com/office/drawing/2014/main" id="{0B214A26-E1B3-450C-826B-A63C655F9A95}"/>
              </a:ext>
            </a:extLst>
          </p:cNvPr>
          <p:cNvSpPr/>
          <p:nvPr/>
        </p:nvSpPr>
        <p:spPr>
          <a:xfrm>
            <a:off x="3125053" y="4042382"/>
            <a:ext cx="1728358" cy="255134"/>
          </a:xfrm>
          <a:prstGeom prst="rect">
            <a:avLst/>
          </a:prstGeom>
        </p:spPr>
        <p:txBody>
          <a:bodyPr wrap="none">
            <a:spAutoFit/>
          </a:bodyPr>
          <a:lstStyle/>
          <a:p>
            <a:pPr algn="r"/>
            <a:r>
              <a:rPr lang="en-US" altLang="zh-CN" sz="1058" i="1" dirty="0">
                <a:latin typeface="Arial" panose="020B0604020202020204" pitchFamily="34" charset="0"/>
                <a:cs typeface="Arial" panose="020B0604020202020204" pitchFamily="34" charset="0"/>
              </a:rPr>
              <a:t>OTT Vs Telco to maintain</a:t>
            </a:r>
            <a:endParaRPr lang="zh-CN" altLang="en-US" sz="1058" i="1" dirty="0">
              <a:latin typeface="Arial" panose="020B0604020202020204" pitchFamily="34" charset="0"/>
              <a:cs typeface="Arial" panose="020B0604020202020204" pitchFamily="34" charset="0"/>
            </a:endParaRPr>
          </a:p>
        </p:txBody>
      </p:sp>
      <p:sp>
        <p:nvSpPr>
          <p:cNvPr id="10" name="右箭头 79">
            <a:extLst>
              <a:ext uri="{FF2B5EF4-FFF2-40B4-BE49-F238E27FC236}">
                <a16:creationId xmlns:a16="http://schemas.microsoft.com/office/drawing/2014/main" id="{12AB0C35-B198-4AA3-9631-D2DBEE4CC82E}"/>
              </a:ext>
            </a:extLst>
          </p:cNvPr>
          <p:cNvSpPr/>
          <p:nvPr/>
        </p:nvSpPr>
        <p:spPr>
          <a:xfrm flipH="1">
            <a:off x="6975056" y="2730801"/>
            <a:ext cx="4157132" cy="789737"/>
          </a:xfrm>
          <a:prstGeom prst="rightArrow">
            <a:avLst>
              <a:gd name="adj1" fmla="val 70146"/>
              <a:gd name="adj2" fmla="val 57689"/>
            </a:avLst>
          </a:prstGeom>
          <a:solidFill>
            <a:schemeClr val="bg2"/>
          </a:solidFill>
          <a:ln w="28575">
            <a:gradFill flip="none" rotWithShape="1">
              <a:gsLst>
                <a:gs pos="0">
                  <a:srgbClr val="DA6932"/>
                </a:gs>
                <a:gs pos="100000">
                  <a:srgbClr val="DA9E3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Cost &amp; Growth</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1" name="剪去单角的矩形 83">
            <a:extLst>
              <a:ext uri="{FF2B5EF4-FFF2-40B4-BE49-F238E27FC236}">
                <a16:creationId xmlns:a16="http://schemas.microsoft.com/office/drawing/2014/main" id="{CE7EEB03-10C1-43DB-82B6-B5F318F6C1D8}"/>
              </a:ext>
            </a:extLst>
          </p:cNvPr>
          <p:cNvSpPr/>
          <p:nvPr/>
        </p:nvSpPr>
        <p:spPr>
          <a:xfrm flipH="1" flipV="1">
            <a:off x="7397119" y="1962862"/>
            <a:ext cx="3735069" cy="757721"/>
          </a:xfrm>
          <a:prstGeom prst="snip1Rect">
            <a:avLst/>
          </a:prstGeom>
          <a:noFill/>
          <a:ln w="28575">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12" name="上箭头 8">
            <a:extLst>
              <a:ext uri="{FF2B5EF4-FFF2-40B4-BE49-F238E27FC236}">
                <a16:creationId xmlns:a16="http://schemas.microsoft.com/office/drawing/2014/main" id="{615FC788-9207-4855-B9E8-30926BF5719D}"/>
              </a:ext>
            </a:extLst>
          </p:cNvPr>
          <p:cNvSpPr/>
          <p:nvPr/>
        </p:nvSpPr>
        <p:spPr>
          <a:xfrm>
            <a:off x="8571323" y="2235622"/>
            <a:ext cx="194413" cy="273618"/>
          </a:xfrm>
          <a:prstGeom prst="upArrow">
            <a:avLst/>
          </a:prstGeom>
          <a:noFill/>
          <a:ln>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latin typeface="Arial" panose="020B0604020202020204" pitchFamily="34" charset="0"/>
              <a:cs typeface="Arial" panose="020B0604020202020204" pitchFamily="34" charset="0"/>
            </a:endParaRPr>
          </a:p>
        </p:txBody>
      </p:sp>
      <p:sp>
        <p:nvSpPr>
          <p:cNvPr id="13" name="上箭头 84">
            <a:extLst>
              <a:ext uri="{FF2B5EF4-FFF2-40B4-BE49-F238E27FC236}">
                <a16:creationId xmlns:a16="http://schemas.microsoft.com/office/drawing/2014/main" id="{752B3EB0-21B9-455C-B863-0F9D46DE3151}"/>
              </a:ext>
            </a:extLst>
          </p:cNvPr>
          <p:cNvSpPr/>
          <p:nvPr/>
        </p:nvSpPr>
        <p:spPr>
          <a:xfrm>
            <a:off x="10846304" y="2291998"/>
            <a:ext cx="155320" cy="135962"/>
          </a:xfrm>
          <a:prstGeom prst="upArrow">
            <a:avLst/>
          </a:prstGeom>
          <a:noFill/>
          <a:ln>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solidFill>
                <a:schemeClr val="tx1"/>
              </a:solidFill>
              <a:latin typeface="Arial" panose="020B0604020202020204" pitchFamily="34" charset="0"/>
              <a:cs typeface="Arial" panose="020B0604020202020204" pitchFamily="34" charset="0"/>
            </a:endParaRPr>
          </a:p>
        </p:txBody>
      </p:sp>
      <p:sp>
        <p:nvSpPr>
          <p:cNvPr id="14" name="剪去单角的矩形 85">
            <a:extLst>
              <a:ext uri="{FF2B5EF4-FFF2-40B4-BE49-F238E27FC236}">
                <a16:creationId xmlns:a16="http://schemas.microsoft.com/office/drawing/2014/main" id="{664B8A56-FCF4-4AD3-BACC-2C934E6E9B38}"/>
              </a:ext>
            </a:extLst>
          </p:cNvPr>
          <p:cNvSpPr/>
          <p:nvPr/>
        </p:nvSpPr>
        <p:spPr>
          <a:xfrm flipH="1">
            <a:off x="7397119" y="3508797"/>
            <a:ext cx="3735069" cy="778551"/>
          </a:xfrm>
          <a:prstGeom prst="snip1Rect">
            <a:avLst/>
          </a:prstGeom>
          <a:noFill/>
          <a:ln w="28575">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15" name="矩形 14">
            <a:extLst>
              <a:ext uri="{FF2B5EF4-FFF2-40B4-BE49-F238E27FC236}">
                <a16:creationId xmlns:a16="http://schemas.microsoft.com/office/drawing/2014/main" id="{35E6C37D-7439-4546-B950-DA1E7F193F4E}"/>
              </a:ext>
            </a:extLst>
          </p:cNvPr>
          <p:cNvSpPr/>
          <p:nvPr/>
        </p:nvSpPr>
        <p:spPr>
          <a:xfrm>
            <a:off x="4008688" y="3907634"/>
            <a:ext cx="259974" cy="255101"/>
          </a:xfrm>
          <a:prstGeom prst="rect">
            <a:avLst/>
          </a:prstGeom>
        </p:spPr>
        <p:txBody>
          <a:bodyPr wrap="none">
            <a:spAutoFit/>
          </a:bodyPr>
          <a:lstStyle/>
          <a:p>
            <a:r>
              <a:rPr lang="en-US" altLang="zh-CN" sz="1058" i="1" dirty="0">
                <a:latin typeface="Arial" panose="020B0604020202020204" pitchFamily="34" charset="0"/>
                <a:cs typeface="Arial" panose="020B0604020202020204" pitchFamily="34" charset="0"/>
              </a:rPr>
              <a:t>3</a:t>
            </a:r>
            <a:endParaRPr lang="zh-CN" altLang="en-US" sz="1058" i="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CD3A6624-196D-4797-A063-881F4E6550AD}"/>
              </a:ext>
            </a:extLst>
          </p:cNvPr>
          <p:cNvSpPr txBox="1"/>
          <p:nvPr/>
        </p:nvSpPr>
        <p:spPr>
          <a:xfrm>
            <a:off x="7709507" y="3537071"/>
            <a:ext cx="2033972" cy="532064"/>
          </a:xfrm>
          <a:prstGeom prst="rect">
            <a:avLst/>
          </a:prstGeom>
          <a:noFill/>
        </p:spPr>
        <p:txBody>
          <a:bodyPr wrap="square" rtlCol="0">
            <a:spAutoFit/>
          </a:bodyPr>
          <a:lstStyle/>
          <a:p>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Isolation</a:t>
            </a:r>
            <a:endParaRPr lang="zh-CN" altLang="en-US" sz="2800" b="1" dirty="0">
              <a:solidFill>
                <a:srgbClr val="DA6932"/>
              </a:solidFill>
              <a:latin typeface="Arial" panose="020B0604020202020204" pitchFamily="34" charset="0"/>
              <a:ea typeface="微软雅黑"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49A8A7B-AF4C-4F8B-A5CF-793B50CA4B9A}"/>
              </a:ext>
            </a:extLst>
          </p:cNvPr>
          <p:cNvSpPr txBox="1"/>
          <p:nvPr/>
        </p:nvSpPr>
        <p:spPr>
          <a:xfrm>
            <a:off x="4146541" y="3864457"/>
            <a:ext cx="615028" cy="320367"/>
          </a:xfrm>
          <a:prstGeom prst="rect">
            <a:avLst/>
          </a:prstGeom>
          <a:noFill/>
        </p:spPr>
        <p:txBody>
          <a:bodyPr wrap="square" rtlCol="0">
            <a:spAutoFit/>
          </a:bodyPr>
          <a:lstStyle/>
          <a:p>
            <a:r>
              <a:rPr lang="en-US" altLang="zh-CN" sz="1400" dirty="0">
                <a:latin typeface="Arial" panose="020B0604020202020204" pitchFamily="34" charset="0"/>
                <a:ea typeface="微软雅黑" pitchFamily="34" charset="-122"/>
                <a:cs typeface="Arial" panose="020B0604020202020204" pitchFamily="34" charset="0"/>
              </a:rPr>
              <a:t>vs</a:t>
            </a:r>
            <a:r>
              <a:rPr lang="en-US" altLang="zh-CN" sz="1482" b="1" dirty="0">
                <a:latin typeface="Arial" panose="020B0604020202020204" pitchFamily="34" charset="0"/>
                <a:ea typeface="微软雅黑" pitchFamily="34" charset="-122"/>
                <a:cs typeface="Arial" panose="020B0604020202020204" pitchFamily="34" charset="0"/>
              </a:rPr>
              <a:t> </a:t>
            </a:r>
            <a:endParaRPr lang="zh-CN" altLang="en-US" sz="1482" b="1" dirty="0">
              <a:latin typeface="Arial" panose="020B0604020202020204" pitchFamily="34" charset="0"/>
              <a:ea typeface="微软雅黑" pitchFamily="34" charset="-122"/>
              <a:cs typeface="Arial" panose="020B0604020202020204" pitchFamily="34" charset="0"/>
            </a:endParaRPr>
          </a:p>
        </p:txBody>
      </p:sp>
      <p:sp>
        <p:nvSpPr>
          <p:cNvPr id="18" name="文本框 17">
            <a:extLst>
              <a:ext uri="{FF2B5EF4-FFF2-40B4-BE49-F238E27FC236}">
                <a16:creationId xmlns:a16="http://schemas.microsoft.com/office/drawing/2014/main" id="{432D9781-7706-42F8-BBC4-560F2CCA7177}"/>
              </a:ext>
            </a:extLst>
          </p:cNvPr>
          <p:cNvSpPr txBox="1"/>
          <p:nvPr/>
        </p:nvSpPr>
        <p:spPr>
          <a:xfrm>
            <a:off x="10682900" y="2032242"/>
            <a:ext cx="494046" cy="255134"/>
          </a:xfrm>
          <a:prstGeom prst="rect">
            <a:avLst/>
          </a:prstGeom>
          <a:noFill/>
        </p:spPr>
        <p:txBody>
          <a:bodyPr wrap="none" rtlCol="0">
            <a:spAutoFit/>
          </a:bodyPr>
          <a:lstStyle/>
          <a:p>
            <a:r>
              <a:rPr lang="en-US" altLang="zh-CN" sz="1058" i="1" dirty="0">
                <a:latin typeface="Arial" panose="020B0604020202020204" pitchFamily="34" charset="0"/>
                <a:cs typeface="Arial" panose="020B0604020202020204" pitchFamily="34" charset="0"/>
              </a:rPr>
              <a:t>1.9%</a:t>
            </a:r>
            <a:endParaRPr lang="zh-CN" altLang="en-US" sz="1058" i="1" dirty="0">
              <a:latin typeface="Arial" panose="020B0604020202020204" pitchFamily="34" charset="0"/>
              <a:cs typeface="Arial" panose="020B0604020202020204" pitchFamily="34" charset="0"/>
            </a:endParaRPr>
          </a:p>
        </p:txBody>
      </p:sp>
      <p:sp>
        <p:nvSpPr>
          <p:cNvPr id="19" name="矩形 18">
            <a:extLst>
              <a:ext uri="{FF2B5EF4-FFF2-40B4-BE49-F238E27FC236}">
                <a16:creationId xmlns:a16="http://schemas.microsoft.com/office/drawing/2014/main" id="{C2CDB9A7-C802-40CC-B306-18310CB31755}"/>
              </a:ext>
            </a:extLst>
          </p:cNvPr>
          <p:cNvSpPr/>
          <p:nvPr/>
        </p:nvSpPr>
        <p:spPr>
          <a:xfrm>
            <a:off x="4376885" y="3914831"/>
            <a:ext cx="489236" cy="255134"/>
          </a:xfrm>
          <a:prstGeom prst="rect">
            <a:avLst/>
          </a:prstGeom>
        </p:spPr>
        <p:txBody>
          <a:bodyPr wrap="none">
            <a:spAutoFit/>
          </a:bodyPr>
          <a:lstStyle/>
          <a:p>
            <a:r>
              <a:rPr lang="en-US" altLang="zh-CN" sz="1058" i="1" dirty="0">
                <a:latin typeface="Arial" panose="020B0604020202020204" pitchFamily="34" charset="0"/>
                <a:cs typeface="Arial" panose="020B0604020202020204" pitchFamily="34" charset="0"/>
              </a:rPr>
              <a:t>300+</a:t>
            </a:r>
            <a:endParaRPr lang="zh-CN" altLang="en-US" sz="1058" i="1"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C9F5AA6D-48C0-4502-976F-3B29EAA3E6CA}"/>
              </a:ext>
            </a:extLst>
          </p:cNvPr>
          <p:cNvSpPr/>
          <p:nvPr/>
        </p:nvSpPr>
        <p:spPr>
          <a:xfrm>
            <a:off x="1114573" y="3604438"/>
            <a:ext cx="2410892" cy="523152"/>
          </a:xfrm>
          <a:prstGeom prst="rect">
            <a:avLst/>
          </a:prstGeom>
        </p:spPr>
        <p:txBody>
          <a:bodyPr wrap="square">
            <a:spAutoFit/>
          </a:bodyPr>
          <a:lstStyle/>
          <a:p>
            <a:r>
              <a:rPr lang="en-US" altLang="zh-CN" sz="2800" b="1" dirty="0">
                <a:solidFill>
                  <a:srgbClr val="4099C3"/>
                </a:solidFill>
                <a:latin typeface="Arial" panose="020B0604020202020204" pitchFamily="34" charset="0"/>
                <a:ea typeface="微软雅黑" pitchFamily="34" charset="-122"/>
                <a:cs typeface="Arial" panose="020B0604020202020204" pitchFamily="34" charset="0"/>
              </a:rPr>
              <a:t>Efficiency</a:t>
            </a:r>
            <a:endParaRPr lang="en-US" altLang="zh-CN" sz="2400"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21" name="右箭头 78">
            <a:extLst>
              <a:ext uri="{FF2B5EF4-FFF2-40B4-BE49-F238E27FC236}">
                <a16:creationId xmlns:a16="http://schemas.microsoft.com/office/drawing/2014/main" id="{56394E23-0CEB-452E-9DA9-B5508A5D632B}"/>
              </a:ext>
            </a:extLst>
          </p:cNvPr>
          <p:cNvSpPr/>
          <p:nvPr/>
        </p:nvSpPr>
        <p:spPr>
          <a:xfrm>
            <a:off x="1087480" y="2730802"/>
            <a:ext cx="4194389" cy="789737"/>
          </a:xfrm>
          <a:prstGeom prst="rightArrow">
            <a:avLst>
              <a:gd name="adj1" fmla="val 70146"/>
              <a:gd name="adj2" fmla="val 55238"/>
            </a:avLst>
          </a:prstGeom>
          <a:solidFill>
            <a:schemeClr val="bg2"/>
          </a:solidFill>
          <a:ln w="28575">
            <a:gradFill flip="none" rotWithShape="1">
              <a:gsLst>
                <a:gs pos="0">
                  <a:srgbClr val="5FEF99"/>
                </a:gs>
                <a:gs pos="100000">
                  <a:srgbClr val="4099C3"/>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Infrastructure &amp; Operations</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剪去单角的矩形 4">
            <a:extLst>
              <a:ext uri="{FF2B5EF4-FFF2-40B4-BE49-F238E27FC236}">
                <a16:creationId xmlns:a16="http://schemas.microsoft.com/office/drawing/2014/main" id="{724F97D0-8D6F-4791-B5A3-DC7E2A5ED620}"/>
              </a:ext>
            </a:extLst>
          </p:cNvPr>
          <p:cNvSpPr/>
          <p:nvPr/>
        </p:nvSpPr>
        <p:spPr>
          <a:xfrm flipV="1">
            <a:off x="1087480" y="1962862"/>
            <a:ext cx="3730196" cy="757720"/>
          </a:xfrm>
          <a:prstGeom prst="snip1Rect">
            <a:avLst/>
          </a:prstGeom>
          <a:noFill/>
          <a:ln w="28575">
            <a:solidFill>
              <a:srgbClr val="40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23" name="矩形 22">
            <a:extLst>
              <a:ext uri="{FF2B5EF4-FFF2-40B4-BE49-F238E27FC236}">
                <a16:creationId xmlns:a16="http://schemas.microsoft.com/office/drawing/2014/main" id="{C86E6435-4067-4F77-9B83-F453EE507F11}"/>
              </a:ext>
            </a:extLst>
          </p:cNvPr>
          <p:cNvSpPr/>
          <p:nvPr/>
        </p:nvSpPr>
        <p:spPr>
          <a:xfrm>
            <a:off x="1089685" y="2092198"/>
            <a:ext cx="2367822" cy="532064"/>
          </a:xfrm>
          <a:prstGeom prst="rect">
            <a:avLst/>
          </a:prstGeom>
        </p:spPr>
        <p:txBody>
          <a:bodyPr wrap="square">
            <a:spAutoFit/>
          </a:bodyPr>
          <a:lstStyle/>
          <a:p>
            <a:r>
              <a:rPr lang="en-US" altLang="zh-CN" sz="2800" b="1" dirty="0">
                <a:solidFill>
                  <a:srgbClr val="4099C3"/>
                </a:solidFill>
                <a:latin typeface="Arial" panose="020B0604020202020204" pitchFamily="34" charset="0"/>
                <a:ea typeface="微软雅黑" pitchFamily="34" charset="-122"/>
                <a:cs typeface="Arial" panose="020B0604020202020204" pitchFamily="34" charset="0"/>
              </a:rPr>
              <a:t>Complexity</a:t>
            </a:r>
          </a:p>
        </p:txBody>
      </p:sp>
      <p:sp>
        <p:nvSpPr>
          <p:cNvPr id="24" name="矩形 23">
            <a:extLst>
              <a:ext uri="{FF2B5EF4-FFF2-40B4-BE49-F238E27FC236}">
                <a16:creationId xmlns:a16="http://schemas.microsoft.com/office/drawing/2014/main" id="{9A0F85D4-1264-46F2-8768-5DC881BFAAC6}"/>
              </a:ext>
            </a:extLst>
          </p:cNvPr>
          <p:cNvSpPr/>
          <p:nvPr/>
        </p:nvSpPr>
        <p:spPr>
          <a:xfrm>
            <a:off x="3318957" y="2440227"/>
            <a:ext cx="1630197" cy="271450"/>
          </a:xfrm>
          <a:prstGeom prst="rect">
            <a:avLst/>
          </a:prstGeom>
        </p:spPr>
        <p:txBody>
          <a:bodyPr wrap="square">
            <a:spAutoFit/>
          </a:bodyPr>
          <a:lstStyle/>
          <a:p>
            <a:r>
              <a:rPr lang="en-US" altLang="zh-CN" sz="1164" dirty="0">
                <a:latin typeface="Arial" panose="020B0604020202020204" pitchFamily="34" charset="0"/>
                <a:ea typeface="微软雅黑" panose="020B0503020204020204" pitchFamily="34" charset="-122"/>
                <a:cs typeface="Arial" panose="020B0604020202020204" pitchFamily="34" charset="0"/>
              </a:rPr>
              <a:t>75B devices by 2025</a:t>
            </a:r>
          </a:p>
        </p:txBody>
      </p:sp>
      <p:sp>
        <p:nvSpPr>
          <p:cNvPr id="25" name="剪去单角的矩形 82">
            <a:extLst>
              <a:ext uri="{FF2B5EF4-FFF2-40B4-BE49-F238E27FC236}">
                <a16:creationId xmlns:a16="http://schemas.microsoft.com/office/drawing/2014/main" id="{9408572C-7F89-49D9-BC87-5B5566EA36B1}"/>
              </a:ext>
            </a:extLst>
          </p:cNvPr>
          <p:cNvSpPr/>
          <p:nvPr/>
        </p:nvSpPr>
        <p:spPr>
          <a:xfrm>
            <a:off x="1074521" y="3509359"/>
            <a:ext cx="3730196" cy="767442"/>
          </a:xfrm>
          <a:prstGeom prst="snip1Rect">
            <a:avLst/>
          </a:prstGeom>
          <a:noFill/>
          <a:ln w="28575">
            <a:solidFill>
              <a:srgbClr val="40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26" name="矩形 25">
            <a:extLst>
              <a:ext uri="{FF2B5EF4-FFF2-40B4-BE49-F238E27FC236}">
                <a16:creationId xmlns:a16="http://schemas.microsoft.com/office/drawing/2014/main" id="{EDDE4CFA-F602-4D65-898B-813FD541AEED}"/>
              </a:ext>
            </a:extLst>
          </p:cNvPr>
          <p:cNvSpPr/>
          <p:nvPr/>
        </p:nvSpPr>
        <p:spPr>
          <a:xfrm>
            <a:off x="9734822" y="3692341"/>
            <a:ext cx="1403573" cy="629706"/>
          </a:xfrm>
          <a:prstGeom prst="rect">
            <a:avLst/>
          </a:prstGeom>
        </p:spPr>
        <p:txBody>
          <a:bodyPr wrap="square">
            <a:spAutoFit/>
          </a:bodyPr>
          <a:lstStyle/>
          <a:p>
            <a:pPr algn="r"/>
            <a:r>
              <a:rPr lang="en-US" altLang="zh-CN" sz="1164" dirty="0">
                <a:latin typeface="Arial" panose="020B0604020202020204" pitchFamily="34" charset="0"/>
                <a:ea typeface="微软雅黑" panose="020B0503020204020204" pitchFamily="34" charset="-122"/>
                <a:cs typeface="Arial" panose="020B0604020202020204" pitchFamily="34" charset="0"/>
              </a:rPr>
              <a:t>Lack of global business collaboration</a:t>
            </a:r>
          </a:p>
        </p:txBody>
      </p:sp>
      <p:sp>
        <p:nvSpPr>
          <p:cNvPr id="27" name="矩形 26">
            <a:extLst>
              <a:ext uri="{FF2B5EF4-FFF2-40B4-BE49-F238E27FC236}">
                <a16:creationId xmlns:a16="http://schemas.microsoft.com/office/drawing/2014/main" id="{5BFF73C3-9267-42C9-A160-DBD63758F6C2}"/>
              </a:ext>
            </a:extLst>
          </p:cNvPr>
          <p:cNvSpPr/>
          <p:nvPr/>
        </p:nvSpPr>
        <p:spPr>
          <a:xfrm>
            <a:off x="3365113" y="3530349"/>
            <a:ext cx="1601563" cy="271450"/>
          </a:xfrm>
          <a:prstGeom prst="rect">
            <a:avLst/>
          </a:prstGeom>
        </p:spPr>
        <p:txBody>
          <a:bodyPr wrap="square">
            <a:spAutoFit/>
          </a:bodyPr>
          <a:lstStyle/>
          <a:p>
            <a:r>
              <a:rPr lang="en-US" altLang="zh-CN" sz="1164" dirty="0">
                <a:latin typeface="Arial" panose="020B0604020202020204" pitchFamily="34" charset="0"/>
                <a:ea typeface="微软雅黑" panose="020B0503020204020204" pitchFamily="34" charset="-122"/>
                <a:cs typeface="Arial" panose="020B0604020202020204" pitchFamily="34" charset="0"/>
              </a:rPr>
              <a:t>Manual, error-prone </a:t>
            </a:r>
          </a:p>
        </p:txBody>
      </p:sp>
      <p:sp>
        <p:nvSpPr>
          <p:cNvPr id="28" name="标题 1">
            <a:extLst>
              <a:ext uri="{FF2B5EF4-FFF2-40B4-BE49-F238E27FC236}">
                <a16:creationId xmlns:a16="http://schemas.microsoft.com/office/drawing/2014/main" id="{BB96FB73-16CB-4FA6-90A9-2E63AF19CE57}"/>
              </a:ext>
            </a:extLst>
          </p:cNvPr>
          <p:cNvSpPr txBox="1">
            <a:spLocks/>
          </p:cNvSpPr>
          <p:nvPr/>
        </p:nvSpPr>
        <p:spPr>
          <a:xfrm>
            <a:off x="5001135" y="2998462"/>
            <a:ext cx="2199355" cy="1077218"/>
          </a:xfrm>
          <a:prstGeom prst="rect">
            <a:avLst/>
          </a:prstGeom>
          <a:effectLst>
            <a:outerShdw blurRad="50800" dist="38100" dir="10800000" algn="r" rotWithShape="0">
              <a:prstClr val="black">
                <a:alpha val="40000"/>
              </a:prstClr>
            </a:outerShdw>
          </a:effectLst>
        </p:spPr>
        <p:txBody>
          <a:bodyPr wrap="square">
            <a:spAutoFit/>
          </a:bodyPr>
          <a:lstStyle>
            <a:defPPr>
              <a:defRPr lang="en-US"/>
            </a:defPPr>
            <a:lvl1pPr algn="ctr">
              <a:defRPr sz="6000" b="1">
                <a:solidFill>
                  <a:schemeClr val="bg1"/>
                </a:solidFill>
                <a:effectLst>
                  <a:outerShdw blurRad="254000" dist="38100" dir="2700000" algn="tl">
                    <a:srgbClr val="000000">
                      <a:alpha val="43137"/>
                    </a:srgbClr>
                  </a:outerShdw>
                </a:effectLst>
                <a:latin typeface="Akkurat Pro" panose="020B0504020101020102" pitchFamily="34" charset="0"/>
                <a:cs typeface="Arial" panose="020B0604020202020204" pitchFamily="34" charset="0"/>
              </a:defRPr>
            </a:lvl1pPr>
          </a:lstStyle>
          <a:p>
            <a:r>
              <a:rPr lang="en-US" altLang="zh-CN" sz="1600" dirty="0">
                <a:solidFill>
                  <a:srgbClr val="C00000"/>
                </a:solidFill>
                <a:effectLst/>
                <a:latin typeface="Arial" panose="020B0604020202020204" pitchFamily="34" charset="0"/>
                <a:ea typeface="微软雅黑" panose="020B0503020204020204" pitchFamily="34" charset="-122"/>
              </a:rPr>
              <a:t>Simplification</a:t>
            </a:r>
          </a:p>
          <a:p>
            <a:r>
              <a:rPr lang="en-US" altLang="zh-CN" sz="1600" dirty="0">
                <a:solidFill>
                  <a:srgbClr val="C00000"/>
                </a:solidFill>
                <a:effectLst/>
                <a:latin typeface="Arial" panose="020B0604020202020204" pitchFamily="34" charset="0"/>
                <a:ea typeface="微软雅黑" panose="020B0503020204020204" pitchFamily="34" charset="-122"/>
              </a:rPr>
              <a:t>Automation</a:t>
            </a:r>
          </a:p>
          <a:p>
            <a:r>
              <a:rPr lang="en-US" altLang="zh-CN" sz="1600" dirty="0">
                <a:solidFill>
                  <a:srgbClr val="C00000"/>
                </a:solidFill>
                <a:effectLst/>
                <a:latin typeface="Arial" panose="020B0604020202020204" pitchFamily="34" charset="0"/>
                <a:ea typeface="微软雅黑" panose="020B0503020204020204" pitchFamily="34" charset="-122"/>
              </a:rPr>
              <a:t>Intelligence</a:t>
            </a:r>
          </a:p>
          <a:p>
            <a:r>
              <a:rPr lang="en-US" altLang="zh-CN" sz="1600" dirty="0">
                <a:solidFill>
                  <a:srgbClr val="C00000"/>
                </a:solidFill>
                <a:effectLst/>
                <a:latin typeface="Arial" panose="020B0604020202020204" pitchFamily="34" charset="0"/>
                <a:ea typeface="微软雅黑" panose="020B0503020204020204" pitchFamily="34" charset="-122"/>
              </a:rPr>
              <a:t>Collaboration</a:t>
            </a:r>
            <a:endParaRPr lang="zh-CN" altLang="en-US" sz="1600" dirty="0">
              <a:solidFill>
                <a:srgbClr val="C00000"/>
              </a:solidFill>
              <a:effectLst/>
              <a:latin typeface="Arial" panose="020B0604020202020204" pitchFamily="34" charset="0"/>
              <a:ea typeface="微软雅黑" panose="020B0503020204020204" pitchFamily="34" charset="-122"/>
            </a:endParaRPr>
          </a:p>
        </p:txBody>
      </p:sp>
      <p:sp>
        <p:nvSpPr>
          <p:cNvPr id="29" name="文本框 28">
            <a:extLst>
              <a:ext uri="{FF2B5EF4-FFF2-40B4-BE49-F238E27FC236}">
                <a16:creationId xmlns:a16="http://schemas.microsoft.com/office/drawing/2014/main" id="{6F71DB5C-ACAA-4A26-84DC-FE3E1CADB804}"/>
              </a:ext>
            </a:extLst>
          </p:cNvPr>
          <p:cNvSpPr txBox="1"/>
          <p:nvPr/>
        </p:nvSpPr>
        <p:spPr>
          <a:xfrm>
            <a:off x="7436441" y="2009939"/>
            <a:ext cx="1645002" cy="255134"/>
          </a:xfrm>
          <a:prstGeom prst="rect">
            <a:avLst/>
          </a:prstGeom>
          <a:noFill/>
        </p:spPr>
        <p:txBody>
          <a:bodyPr wrap="none" rtlCol="0">
            <a:spAutoFit/>
          </a:bodyPr>
          <a:lstStyle/>
          <a:p>
            <a:r>
              <a:rPr lang="en-US" altLang="zh-CN" sz="1058" i="1" dirty="0" err="1">
                <a:latin typeface="Arial" panose="020B0604020202020204" pitchFamily="34" charset="0"/>
                <a:cs typeface="Arial" panose="020B0604020202020204" pitchFamily="34" charset="0"/>
              </a:rPr>
              <a:t>OpEx</a:t>
            </a:r>
            <a:r>
              <a:rPr lang="en-US" altLang="zh-CN" sz="1058" i="1" dirty="0">
                <a:latin typeface="Arial" panose="020B0604020202020204" pitchFamily="34" charset="0"/>
                <a:cs typeface="Arial" panose="020B0604020202020204" pitchFamily="34" charset="0"/>
              </a:rPr>
              <a:t> ratio: 50%-&gt;67%, </a:t>
            </a:r>
            <a:endParaRPr lang="zh-CN" altLang="en-US" sz="1058" i="1" dirty="0">
              <a:latin typeface="Arial" panose="020B0604020202020204" pitchFamily="34" charset="0"/>
              <a:cs typeface="Arial" panose="020B0604020202020204" pitchFamily="34" charset="0"/>
            </a:endParaRPr>
          </a:p>
        </p:txBody>
      </p:sp>
      <p:sp>
        <p:nvSpPr>
          <p:cNvPr id="30" name="矩形 29">
            <a:extLst>
              <a:ext uri="{FF2B5EF4-FFF2-40B4-BE49-F238E27FC236}">
                <a16:creationId xmlns:a16="http://schemas.microsoft.com/office/drawing/2014/main" id="{B5A26FB0-74DA-4285-881A-FFD74188466B}"/>
              </a:ext>
            </a:extLst>
          </p:cNvPr>
          <p:cNvSpPr/>
          <p:nvPr/>
        </p:nvSpPr>
        <p:spPr>
          <a:xfrm>
            <a:off x="3536244" y="2097141"/>
            <a:ext cx="1353256" cy="276999"/>
          </a:xfrm>
          <a:prstGeom prst="rect">
            <a:avLst/>
          </a:prstGeom>
        </p:spPr>
        <p:txBody>
          <a:bodyPr wrap="none">
            <a:spAutoFit/>
          </a:bodyPr>
          <a:lstStyle/>
          <a:p>
            <a:r>
              <a:rPr lang="en-US" altLang="zh-CN" sz="1200" dirty="0">
                <a:latin typeface="Arial" panose="020B0604020202020204" pitchFamily="34" charset="0"/>
                <a:ea typeface="微软雅黑" panose="020B0503020204020204" pitchFamily="34" charset="-122"/>
                <a:cs typeface="Arial" panose="020B0604020202020204" pitchFamily="34" charset="0"/>
              </a:rPr>
              <a:t>Silo, Fragmented</a:t>
            </a:r>
          </a:p>
        </p:txBody>
      </p:sp>
      <p:sp>
        <p:nvSpPr>
          <p:cNvPr id="31" name="文本框 30">
            <a:extLst>
              <a:ext uri="{FF2B5EF4-FFF2-40B4-BE49-F238E27FC236}">
                <a16:creationId xmlns:a16="http://schemas.microsoft.com/office/drawing/2014/main" id="{C184CA0A-FFAC-495A-9F87-61B6C2C75207}"/>
              </a:ext>
            </a:extLst>
          </p:cNvPr>
          <p:cNvSpPr txBox="1"/>
          <p:nvPr/>
        </p:nvSpPr>
        <p:spPr>
          <a:xfrm>
            <a:off x="7424289" y="2502588"/>
            <a:ext cx="1467068" cy="255134"/>
          </a:xfrm>
          <a:prstGeom prst="rect">
            <a:avLst/>
          </a:prstGeom>
          <a:noFill/>
        </p:spPr>
        <p:txBody>
          <a:bodyPr wrap="none" rtlCol="0">
            <a:spAutoFit/>
          </a:bodyPr>
          <a:lstStyle/>
          <a:p>
            <a:r>
              <a:rPr lang="en-US" altLang="zh-CN" sz="1058" i="1" dirty="0" err="1">
                <a:latin typeface="Arial" panose="020B0604020202020204" pitchFamily="34" charset="0"/>
                <a:cs typeface="Arial" panose="020B0604020202020204" pitchFamily="34" charset="0"/>
              </a:rPr>
              <a:t>OpEx</a:t>
            </a:r>
            <a:r>
              <a:rPr lang="en-US" altLang="zh-CN" sz="1058" i="1" dirty="0">
                <a:latin typeface="Arial" panose="020B0604020202020204" pitchFamily="34" charset="0"/>
                <a:cs typeface="Arial" panose="020B0604020202020204" pitchFamily="34" charset="0"/>
              </a:rPr>
              <a:t> Vs </a:t>
            </a:r>
            <a:r>
              <a:rPr lang="en-US" altLang="zh-CN" sz="1058" i="1" dirty="0" err="1">
                <a:latin typeface="Arial" panose="020B0604020202020204" pitchFamily="34" charset="0"/>
                <a:cs typeface="Arial" panose="020B0604020202020204" pitchFamily="34" charset="0"/>
              </a:rPr>
              <a:t>CapEx</a:t>
            </a:r>
            <a:r>
              <a:rPr lang="en-US" altLang="zh-CN" sz="1058" i="1" dirty="0">
                <a:latin typeface="Arial" panose="020B0604020202020204" pitchFamily="34" charset="0"/>
                <a:cs typeface="Arial" panose="020B0604020202020204" pitchFamily="34" charset="0"/>
              </a:rPr>
              <a:t>: 3:1 </a:t>
            </a:r>
            <a:endParaRPr lang="zh-CN" altLang="en-US" sz="1058" i="1" dirty="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DEAAD77F-B11E-4086-9630-FEE4AA7276CF}"/>
              </a:ext>
            </a:extLst>
          </p:cNvPr>
          <p:cNvSpPr txBox="1"/>
          <p:nvPr/>
        </p:nvSpPr>
        <p:spPr>
          <a:xfrm>
            <a:off x="980098" y="4712573"/>
            <a:ext cx="10184980" cy="646331"/>
          </a:xfrm>
          <a:prstGeom prst="rect">
            <a:avLst/>
          </a:prstGeom>
          <a:noFill/>
        </p:spPr>
        <p:txBody>
          <a:bodyPr wrap="square" rtlCol="0">
            <a:spAutoFit/>
          </a:bodyPr>
          <a:lstStyle/>
          <a:p>
            <a:r>
              <a:rPr lang="en-US" dirty="0">
                <a:cs typeface="Arial" panose="020B0604020202020204" pitchFamily="34" charset="0"/>
              </a:rPr>
              <a:t>The whole industry is facing the challenges of revenue growth, business collaboration, operations efficiency and TCO, which led to the reduction of profit margin, sales and innovation</a:t>
            </a:r>
          </a:p>
        </p:txBody>
      </p:sp>
      <p:pic>
        <p:nvPicPr>
          <p:cNvPr id="33" name="Picture 6" descr="Goal Icon In Trendy Style Isolated Background, Goal Icons, Style Icons,  Background Icons PNG and Vector with Transparent Background for Free  Download">
            <a:extLst>
              <a:ext uri="{FF2B5EF4-FFF2-40B4-BE49-F238E27FC236}">
                <a16:creationId xmlns:a16="http://schemas.microsoft.com/office/drawing/2014/main" id="{217CFF8F-0F17-4AB8-A2AB-7294A8E638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6292" y="2065957"/>
            <a:ext cx="720838" cy="72083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6">
            <a:extLst>
              <a:ext uri="{FF2B5EF4-FFF2-40B4-BE49-F238E27FC236}">
                <a16:creationId xmlns:a16="http://schemas.microsoft.com/office/drawing/2014/main" id="{AD2F6F64-217F-4C5C-B956-913B5CCBB609}"/>
              </a:ext>
            </a:extLst>
          </p:cNvPr>
          <p:cNvSpPr txBox="1"/>
          <p:nvPr/>
        </p:nvSpPr>
        <p:spPr>
          <a:xfrm>
            <a:off x="5816393" y="2137835"/>
            <a:ext cx="1384097" cy="1061829"/>
          </a:xfrm>
          <a:prstGeom prst="rect">
            <a:avLst/>
          </a:prstGeom>
          <a:noFill/>
        </p:spPr>
        <p:txBody>
          <a:bodyPr wrap="square" rtlCol="0">
            <a:spAutoFit/>
          </a:bodyPr>
          <a:lstStyle/>
          <a:p>
            <a:pPr marL="285750" indent="-285750">
              <a:buFont typeface="Wingdings" panose="05000000000000000000" pitchFamily="2" charset="2"/>
              <a:buChar char="v"/>
            </a:pPr>
            <a:r>
              <a:rPr lang="en-US" sz="1050" dirty="0">
                <a:solidFill>
                  <a:srgbClr val="C00000"/>
                </a:solidFill>
                <a:latin typeface="Abadi" panose="020B0604020104020204" pitchFamily="34" charset="0"/>
              </a:rPr>
              <a:t>A</a:t>
            </a:r>
            <a:r>
              <a:rPr lang="en-US" sz="1050" b="0" i="0" dirty="0">
                <a:solidFill>
                  <a:srgbClr val="C00000"/>
                </a:solidFill>
                <a:effectLst/>
                <a:latin typeface="Abadi" panose="020B0604020104020204" pitchFamily="34" charset="0"/>
              </a:rPr>
              <a:t>gility, </a:t>
            </a:r>
          </a:p>
          <a:p>
            <a:pPr marL="285750" indent="-285750">
              <a:buFont typeface="Wingdings" panose="05000000000000000000" pitchFamily="2" charset="2"/>
              <a:buChar char="v"/>
            </a:pPr>
            <a:r>
              <a:rPr lang="en-US" sz="1050" b="0" i="0" dirty="0">
                <a:solidFill>
                  <a:srgbClr val="C00000"/>
                </a:solidFill>
                <a:effectLst/>
                <a:latin typeface="Abadi" panose="020B0604020104020204" pitchFamily="34" charset="0"/>
              </a:rPr>
              <a:t>Costs reduction</a:t>
            </a:r>
          </a:p>
          <a:p>
            <a:pPr marL="285750" indent="-285750">
              <a:buFont typeface="Wingdings" panose="05000000000000000000" pitchFamily="2" charset="2"/>
              <a:buChar char="v"/>
            </a:pPr>
            <a:r>
              <a:rPr lang="en-US" sz="1050" b="0" i="0" dirty="0">
                <a:solidFill>
                  <a:srgbClr val="C00000"/>
                </a:solidFill>
                <a:effectLst/>
                <a:latin typeface="Abadi" panose="020B0604020104020204" pitchFamily="34" charset="0"/>
              </a:rPr>
              <a:t>Time to market</a:t>
            </a:r>
          </a:p>
          <a:p>
            <a:pPr marL="285750" indent="-285750">
              <a:buFont typeface="Wingdings" panose="05000000000000000000" pitchFamily="2" charset="2"/>
              <a:buChar char="v"/>
            </a:pPr>
            <a:r>
              <a:rPr lang="en-US" sz="1050" dirty="0">
                <a:solidFill>
                  <a:srgbClr val="C00000"/>
                </a:solidFill>
                <a:latin typeface="Abadi" panose="020B0604020104020204" pitchFamily="34" charset="0"/>
              </a:rPr>
              <a:t>Excellent User Experience</a:t>
            </a:r>
          </a:p>
          <a:p>
            <a:endParaRPr lang="en-US" sz="1050" dirty="0">
              <a:solidFill>
                <a:srgbClr val="C00000"/>
              </a:solidFill>
              <a:latin typeface="Abadi" panose="020B0604020104020204" pitchFamily="34" charset="0"/>
            </a:endParaRPr>
          </a:p>
        </p:txBody>
      </p:sp>
      <p:sp>
        <p:nvSpPr>
          <p:cNvPr id="35" name="Oval 17">
            <a:extLst>
              <a:ext uri="{FF2B5EF4-FFF2-40B4-BE49-F238E27FC236}">
                <a16:creationId xmlns:a16="http://schemas.microsoft.com/office/drawing/2014/main" id="{7978AEF7-3DF3-4709-AC2E-38A0334AC2D4}"/>
              </a:ext>
            </a:extLst>
          </p:cNvPr>
          <p:cNvSpPr/>
          <p:nvPr/>
        </p:nvSpPr>
        <p:spPr>
          <a:xfrm>
            <a:off x="5107020" y="3245926"/>
            <a:ext cx="1860551" cy="8426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937845"/>
      </p:ext>
    </p:extLst>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10714280" cy="646331"/>
          </a:xfrm>
          <a:prstGeom prst="rect">
            <a:avLst/>
          </a:prstGeom>
          <a:noFill/>
        </p:spPr>
        <p:txBody>
          <a:bodyPr wrap="none">
            <a:spAutoFit/>
          </a:bodyPr>
          <a:lstStyle/>
          <a:p>
            <a:r>
              <a:rPr lang="en-US" altLang="zh-CN" sz="3600" dirty="0"/>
              <a:t>Autonomous Networks: Telecom Industry’s Grand Vision</a:t>
            </a:r>
          </a:p>
        </p:txBody>
      </p:sp>
      <p:pic>
        <p:nvPicPr>
          <p:cNvPr id="5" name="Picture 3">
            <a:extLst>
              <a:ext uri="{FF2B5EF4-FFF2-40B4-BE49-F238E27FC236}">
                <a16:creationId xmlns:a16="http://schemas.microsoft.com/office/drawing/2014/main" id="{DE0F056A-8109-4BA4-80A3-244BEAE7618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35204" y="1740361"/>
            <a:ext cx="6788610" cy="3562968"/>
          </a:xfrm>
          <a:prstGeom prst="rect">
            <a:avLst/>
          </a:prstGeom>
          <a:noFill/>
          <a:ln>
            <a:noFill/>
          </a:ln>
        </p:spPr>
      </p:pic>
      <p:grpSp>
        <p:nvGrpSpPr>
          <p:cNvPr id="2" name="Group 1">
            <a:extLst>
              <a:ext uri="{FF2B5EF4-FFF2-40B4-BE49-F238E27FC236}">
                <a16:creationId xmlns:a16="http://schemas.microsoft.com/office/drawing/2014/main" id="{B55876F3-1301-4DC7-9CF1-F938A4B135B8}"/>
              </a:ext>
            </a:extLst>
          </p:cNvPr>
          <p:cNvGrpSpPr/>
          <p:nvPr/>
        </p:nvGrpSpPr>
        <p:grpSpPr>
          <a:xfrm>
            <a:off x="7275413" y="1509823"/>
            <a:ext cx="4581383" cy="3281710"/>
            <a:chOff x="7220757" y="1663032"/>
            <a:chExt cx="4971243" cy="3444567"/>
          </a:xfrm>
        </p:grpSpPr>
        <p:grpSp>
          <p:nvGrpSpPr>
            <p:cNvPr id="6" name="Group 5">
              <a:extLst>
                <a:ext uri="{FF2B5EF4-FFF2-40B4-BE49-F238E27FC236}">
                  <a16:creationId xmlns:a16="http://schemas.microsoft.com/office/drawing/2014/main" id="{5215B108-2155-43B9-B19A-BC38119863A1}"/>
                </a:ext>
              </a:extLst>
            </p:cNvPr>
            <p:cNvGrpSpPr/>
            <p:nvPr/>
          </p:nvGrpSpPr>
          <p:grpSpPr>
            <a:xfrm>
              <a:off x="7220757" y="2144062"/>
              <a:ext cx="4971243" cy="2963537"/>
              <a:chOff x="6539930" y="1366092"/>
              <a:chExt cx="5197343" cy="2655065"/>
            </a:xfrm>
          </p:grpSpPr>
          <p:graphicFrame>
            <p:nvGraphicFramePr>
              <p:cNvPr id="7" name="Diagram 6">
                <a:extLst>
                  <a:ext uri="{FF2B5EF4-FFF2-40B4-BE49-F238E27FC236}">
                    <a16:creationId xmlns:a16="http://schemas.microsoft.com/office/drawing/2014/main" id="{84C90C15-F589-4C76-9D2D-01BD15C3923E}"/>
                  </a:ext>
                </a:extLst>
              </p:cNvPr>
              <p:cNvGraphicFramePr/>
              <p:nvPr>
                <p:extLst>
                  <p:ext uri="{D42A27DB-BD31-4B8C-83A1-F6EECF244321}">
                    <p14:modId xmlns:p14="http://schemas.microsoft.com/office/powerpoint/2010/main" val="1014766160"/>
                  </p:ext>
                </p:extLst>
              </p:nvPr>
            </p:nvGraphicFramePr>
            <p:xfrm>
              <a:off x="6539930" y="1366092"/>
              <a:ext cx="5197343" cy="2655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3E9066C6-07E9-41D7-84F7-E0D81BB566AB}"/>
                  </a:ext>
                </a:extLst>
              </p:cNvPr>
              <p:cNvSpPr txBox="1"/>
              <p:nvPr/>
            </p:nvSpPr>
            <p:spPr>
              <a:xfrm>
                <a:off x="6717733" y="2613600"/>
                <a:ext cx="1412912" cy="260482"/>
              </a:xfrm>
              <a:prstGeom prst="rect">
                <a:avLst/>
              </a:prstGeom>
              <a:noFill/>
            </p:spPr>
            <p:txBody>
              <a:bodyPr wrap="square">
                <a:spAutoFit/>
              </a:bodyPr>
              <a:lstStyle/>
              <a:p>
                <a:pPr lvl="0" algn="ctr"/>
                <a:r>
                  <a:rPr lang="en-US" sz="1200" b="1" dirty="0">
                    <a:solidFill>
                      <a:schemeClr val="accent2">
                        <a:lumMod val="75000"/>
                      </a:schemeClr>
                    </a:solidFill>
                  </a:rPr>
                  <a:t>In the Loop</a:t>
                </a:r>
              </a:p>
            </p:txBody>
          </p:sp>
        </p:grpSp>
        <p:sp>
          <p:nvSpPr>
            <p:cNvPr id="10" name="TextBox 9">
              <a:extLst>
                <a:ext uri="{FF2B5EF4-FFF2-40B4-BE49-F238E27FC236}">
                  <a16:creationId xmlns:a16="http://schemas.microsoft.com/office/drawing/2014/main" id="{549E678D-D6E5-486F-82FB-A60C81C7CECD}"/>
                </a:ext>
              </a:extLst>
            </p:cNvPr>
            <p:cNvSpPr txBox="1"/>
            <p:nvPr/>
          </p:nvSpPr>
          <p:spPr>
            <a:xfrm>
              <a:off x="8415052" y="1663032"/>
              <a:ext cx="2396105" cy="369332"/>
            </a:xfrm>
            <a:prstGeom prst="rect">
              <a:avLst/>
            </a:prstGeom>
            <a:noFill/>
          </p:spPr>
          <p:txBody>
            <a:bodyPr wrap="none" rtlCol="0">
              <a:spAutoFit/>
            </a:bodyPr>
            <a:lstStyle/>
            <a:p>
              <a:r>
                <a:rPr lang="en-US" dirty="0"/>
                <a:t>Human’s Role Evolution</a:t>
              </a:r>
            </a:p>
          </p:txBody>
        </p:sp>
      </p:grpSp>
    </p:spTree>
    <p:extLst>
      <p:ext uri="{BB962C8B-B14F-4D97-AF65-F5344CB8AC3E}">
        <p14:creationId xmlns:p14="http://schemas.microsoft.com/office/powerpoint/2010/main" val="3827643134"/>
      </p:ext>
    </p:extLst>
  </p:cSld>
  <p:clrMapOvr>
    <a:masterClrMapping/>
  </p:clrMapOvr>
  <p:transition spd="slow">
    <p:checke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CC12D-5BC7-4D28-AAD7-DAC08B5942B3}"/>
              </a:ext>
            </a:extLst>
          </p:cNvPr>
          <p:cNvSpPr>
            <a:spLocks noGrp="1"/>
          </p:cNvSpPr>
          <p:nvPr>
            <p:ph type="title"/>
          </p:nvPr>
        </p:nvSpPr>
        <p:spPr>
          <a:xfrm>
            <a:off x="397329" y="-50801"/>
            <a:ext cx="10515600" cy="1325563"/>
          </a:xfrm>
        </p:spPr>
        <p:txBody>
          <a:bodyPr/>
          <a:lstStyle/>
          <a:p>
            <a:r>
              <a:rPr lang="en-US" dirty="0"/>
              <a:t>TMF AN Framework And Autonomous Levels</a:t>
            </a:r>
          </a:p>
        </p:txBody>
      </p:sp>
      <p:pic>
        <p:nvPicPr>
          <p:cNvPr id="159" name="Picture 158">
            <a:extLst>
              <a:ext uri="{FF2B5EF4-FFF2-40B4-BE49-F238E27FC236}">
                <a16:creationId xmlns:a16="http://schemas.microsoft.com/office/drawing/2014/main" id="{D9C3C58F-6C8F-4E69-BB0E-7C78EA667B65}"/>
              </a:ext>
            </a:extLst>
          </p:cNvPr>
          <p:cNvPicPr>
            <a:picLocks noChangeAspect="1"/>
          </p:cNvPicPr>
          <p:nvPr/>
        </p:nvPicPr>
        <p:blipFill>
          <a:blip r:embed="rId2"/>
          <a:stretch>
            <a:fillRect/>
          </a:stretch>
        </p:blipFill>
        <p:spPr>
          <a:xfrm>
            <a:off x="0" y="1145343"/>
            <a:ext cx="12192000" cy="5514372"/>
          </a:xfrm>
          <a:prstGeom prst="rect">
            <a:avLst/>
          </a:prstGeom>
        </p:spPr>
      </p:pic>
      <p:sp>
        <p:nvSpPr>
          <p:cNvPr id="160" name="矩形 8">
            <a:extLst>
              <a:ext uri="{FF2B5EF4-FFF2-40B4-BE49-F238E27FC236}">
                <a16:creationId xmlns:a16="http://schemas.microsoft.com/office/drawing/2014/main" id="{23258088-493D-4558-B7FC-9B6E67A2C420}"/>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868352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20663" y="228600"/>
            <a:ext cx="7248331" cy="677108"/>
          </a:xfrm>
          <a:prstGeom prst="rect">
            <a:avLst/>
          </a:prstGeom>
          <a:noFill/>
        </p:spPr>
        <p:txBody>
          <a:bodyPr wrap="none">
            <a:spAutoFit/>
          </a:bodyPr>
          <a:lstStyle/>
          <a:p>
            <a:pPr eaLnBrk="1" fontAlgn="auto" hangingPunct="1">
              <a:spcBef>
                <a:spcPts val="0"/>
              </a:spcBef>
              <a:spcAft>
                <a:spcPts val="0"/>
              </a:spcAft>
              <a:defRPr/>
            </a:pPr>
            <a:r>
              <a:rPr lang="en-US" altLang="zh-CN" sz="3800" dirty="0"/>
              <a:t>Challenges of Telecom/ICT Industry </a:t>
            </a:r>
            <a:endParaRPr lang="zh-CN" altLang="en-US" sz="3800" dirty="0"/>
          </a:p>
        </p:txBody>
      </p:sp>
      <p:sp>
        <p:nvSpPr>
          <p:cNvPr id="38" name="圆角矩形 77">
            <a:extLst>
              <a:ext uri="{FF2B5EF4-FFF2-40B4-BE49-F238E27FC236}">
                <a16:creationId xmlns:a16="http://schemas.microsoft.com/office/drawing/2014/main" id="{662F6DED-D57F-49C6-83FD-C34E9F400A00}"/>
              </a:ext>
            </a:extLst>
          </p:cNvPr>
          <p:cNvSpPr/>
          <p:nvPr/>
        </p:nvSpPr>
        <p:spPr>
          <a:xfrm rot="10800000" flipV="1">
            <a:off x="4843555" y="1962862"/>
            <a:ext cx="2324485" cy="2324485"/>
          </a:xfrm>
          <a:prstGeom prst="roundRect">
            <a:avLst>
              <a:gd name="adj" fmla="val 4139"/>
            </a:avLst>
          </a:prstGeom>
          <a:noFill/>
          <a:ln w="28575">
            <a:gradFill flip="none" rotWithShape="1">
              <a:gsLst>
                <a:gs pos="0">
                  <a:srgbClr val="65BB70"/>
                </a:gs>
                <a:gs pos="100000">
                  <a:srgbClr val="E1B15B"/>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latin typeface="Arial" panose="020B0604020202020204" pitchFamily="34" charset="0"/>
              <a:ea typeface="微软雅黑" panose="020B0503020204020204" pitchFamily="34" charset="-122"/>
              <a:cs typeface="Arial" panose="020B0604020202020204" pitchFamily="34" charset="0"/>
            </a:endParaRPr>
          </a:p>
        </p:txBody>
      </p:sp>
      <p:sp>
        <p:nvSpPr>
          <p:cNvPr id="39" name="矩形 38">
            <a:extLst>
              <a:ext uri="{FF2B5EF4-FFF2-40B4-BE49-F238E27FC236}">
                <a16:creationId xmlns:a16="http://schemas.microsoft.com/office/drawing/2014/main" id="{404BAAE5-80DB-433E-9AB0-F4C0BA30B4FC}"/>
              </a:ext>
            </a:extLst>
          </p:cNvPr>
          <p:cNvSpPr/>
          <p:nvPr/>
        </p:nvSpPr>
        <p:spPr>
          <a:xfrm>
            <a:off x="7248294" y="2312115"/>
            <a:ext cx="3767959" cy="344473"/>
          </a:xfrm>
          <a:prstGeom prst="rect">
            <a:avLst/>
          </a:prstGeom>
        </p:spPr>
        <p:txBody>
          <a:bodyPr wrap="square" anchor="t">
            <a:spAutoFit/>
          </a:bodyPr>
          <a:lstStyle/>
          <a:p>
            <a:pPr algn="ctr">
              <a:lnSpc>
                <a:spcPct val="50000"/>
              </a:lnSpc>
              <a:spcAft>
                <a:spcPts val="2540"/>
              </a:spcAft>
              <a:buClr>
                <a:srgbClr val="A7A7A7"/>
              </a:buClr>
              <a:buSzPct val="75000"/>
            </a:pPr>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TCO   </a:t>
            </a:r>
            <a:r>
              <a:rPr lang="zh-CN" altLang="en-US" sz="2800" b="1" dirty="0">
                <a:solidFill>
                  <a:srgbClr val="DA6932"/>
                </a:solidFill>
                <a:latin typeface="Arial" panose="020B0604020202020204" pitchFamily="34" charset="0"/>
                <a:ea typeface="微软雅黑" pitchFamily="34" charset="-122"/>
                <a:cs typeface="Arial" panose="020B0604020202020204" pitchFamily="34" charset="0"/>
              </a:rPr>
              <a:t>＞</a:t>
            </a:r>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Revenue</a:t>
            </a:r>
            <a:endParaRPr lang="zh-CN" altLang="en-US" sz="2800" b="1" dirty="0">
              <a:solidFill>
                <a:srgbClr val="DA6932"/>
              </a:solidFill>
              <a:latin typeface="Arial" panose="020B0604020202020204" pitchFamily="34" charset="0"/>
              <a:ea typeface="微软雅黑" pitchFamily="34" charset="-122"/>
              <a:cs typeface="Arial" panose="020B0604020202020204" pitchFamily="34" charset="0"/>
            </a:endParaRPr>
          </a:p>
        </p:txBody>
      </p:sp>
      <p:sp>
        <p:nvSpPr>
          <p:cNvPr id="40" name="文本框 39">
            <a:extLst>
              <a:ext uri="{FF2B5EF4-FFF2-40B4-BE49-F238E27FC236}">
                <a16:creationId xmlns:a16="http://schemas.microsoft.com/office/drawing/2014/main" id="{3B23C303-F57F-46FC-9491-5C052879DD17}"/>
              </a:ext>
            </a:extLst>
          </p:cNvPr>
          <p:cNvSpPr txBox="1"/>
          <p:nvPr/>
        </p:nvSpPr>
        <p:spPr>
          <a:xfrm>
            <a:off x="10207782" y="2495658"/>
            <a:ext cx="923651" cy="255134"/>
          </a:xfrm>
          <a:prstGeom prst="rect">
            <a:avLst/>
          </a:prstGeom>
          <a:noFill/>
        </p:spPr>
        <p:txBody>
          <a:bodyPr wrap="none" rtlCol="0">
            <a:spAutoFit/>
          </a:bodyPr>
          <a:lstStyle/>
          <a:p>
            <a:r>
              <a:rPr lang="en-US" altLang="zh-CN" sz="1058" i="1" dirty="0">
                <a:latin typeface="Arial" panose="020B0604020202020204" pitchFamily="34" charset="0"/>
                <a:cs typeface="Arial" panose="020B0604020202020204" pitchFamily="34" charset="0"/>
              </a:rPr>
              <a:t>Last 5 years</a:t>
            </a:r>
            <a:endParaRPr lang="zh-CN" altLang="en-US" sz="1058" i="1" dirty="0">
              <a:latin typeface="Arial" panose="020B0604020202020204" pitchFamily="34" charset="0"/>
              <a:cs typeface="Arial" panose="020B0604020202020204" pitchFamily="34" charset="0"/>
            </a:endParaRPr>
          </a:p>
        </p:txBody>
      </p:sp>
      <p:sp>
        <p:nvSpPr>
          <p:cNvPr id="41" name="矩形 40">
            <a:extLst>
              <a:ext uri="{FF2B5EF4-FFF2-40B4-BE49-F238E27FC236}">
                <a16:creationId xmlns:a16="http://schemas.microsoft.com/office/drawing/2014/main" id="{0B214A26-E1B3-450C-826B-A63C655F9A95}"/>
              </a:ext>
            </a:extLst>
          </p:cNvPr>
          <p:cNvSpPr/>
          <p:nvPr/>
        </p:nvSpPr>
        <p:spPr>
          <a:xfrm>
            <a:off x="3023453" y="4042382"/>
            <a:ext cx="1728358" cy="255134"/>
          </a:xfrm>
          <a:prstGeom prst="rect">
            <a:avLst/>
          </a:prstGeom>
        </p:spPr>
        <p:txBody>
          <a:bodyPr wrap="none">
            <a:spAutoFit/>
          </a:bodyPr>
          <a:lstStyle/>
          <a:p>
            <a:pPr algn="r"/>
            <a:r>
              <a:rPr lang="en-US" altLang="zh-CN" sz="1058" i="1" dirty="0">
                <a:latin typeface="Arial" panose="020B0604020202020204" pitchFamily="34" charset="0"/>
                <a:cs typeface="Arial" panose="020B0604020202020204" pitchFamily="34" charset="0"/>
              </a:rPr>
              <a:t>OTT Vs Telco to maintain</a:t>
            </a:r>
            <a:endParaRPr lang="zh-CN" altLang="en-US" sz="1058" i="1" dirty="0">
              <a:latin typeface="Arial" panose="020B0604020202020204" pitchFamily="34" charset="0"/>
              <a:cs typeface="Arial" panose="020B0604020202020204" pitchFamily="34" charset="0"/>
            </a:endParaRPr>
          </a:p>
        </p:txBody>
      </p:sp>
      <p:sp>
        <p:nvSpPr>
          <p:cNvPr id="42" name="右箭头 79">
            <a:extLst>
              <a:ext uri="{FF2B5EF4-FFF2-40B4-BE49-F238E27FC236}">
                <a16:creationId xmlns:a16="http://schemas.microsoft.com/office/drawing/2014/main" id="{12AB0C35-B198-4AA3-9631-D2DBEE4CC82E}"/>
              </a:ext>
            </a:extLst>
          </p:cNvPr>
          <p:cNvSpPr/>
          <p:nvPr/>
        </p:nvSpPr>
        <p:spPr>
          <a:xfrm flipH="1">
            <a:off x="6873456" y="2730801"/>
            <a:ext cx="4157132" cy="789737"/>
          </a:xfrm>
          <a:prstGeom prst="rightArrow">
            <a:avLst>
              <a:gd name="adj1" fmla="val 70146"/>
              <a:gd name="adj2" fmla="val 57689"/>
            </a:avLst>
          </a:prstGeom>
          <a:solidFill>
            <a:schemeClr val="bg2"/>
          </a:solidFill>
          <a:ln w="28575">
            <a:gradFill flip="none" rotWithShape="1">
              <a:gsLst>
                <a:gs pos="0">
                  <a:srgbClr val="DA6932"/>
                </a:gs>
                <a:gs pos="100000">
                  <a:srgbClr val="DA9E3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Cost &amp; Growth</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3" name="剪去单角的矩形 83">
            <a:extLst>
              <a:ext uri="{FF2B5EF4-FFF2-40B4-BE49-F238E27FC236}">
                <a16:creationId xmlns:a16="http://schemas.microsoft.com/office/drawing/2014/main" id="{CE7EEB03-10C1-43DB-82B6-B5F318F6C1D8}"/>
              </a:ext>
            </a:extLst>
          </p:cNvPr>
          <p:cNvSpPr/>
          <p:nvPr/>
        </p:nvSpPr>
        <p:spPr>
          <a:xfrm flipH="1" flipV="1">
            <a:off x="7295519" y="1962862"/>
            <a:ext cx="3735069" cy="757721"/>
          </a:xfrm>
          <a:prstGeom prst="snip1Rect">
            <a:avLst/>
          </a:prstGeom>
          <a:noFill/>
          <a:ln w="28575">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44" name="上箭头 8">
            <a:extLst>
              <a:ext uri="{FF2B5EF4-FFF2-40B4-BE49-F238E27FC236}">
                <a16:creationId xmlns:a16="http://schemas.microsoft.com/office/drawing/2014/main" id="{615FC788-9207-4855-B9E8-30926BF5719D}"/>
              </a:ext>
            </a:extLst>
          </p:cNvPr>
          <p:cNvSpPr/>
          <p:nvPr/>
        </p:nvSpPr>
        <p:spPr>
          <a:xfrm>
            <a:off x="8469723" y="2235622"/>
            <a:ext cx="194413" cy="273618"/>
          </a:xfrm>
          <a:prstGeom prst="upArrow">
            <a:avLst/>
          </a:prstGeom>
          <a:noFill/>
          <a:ln>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latin typeface="Arial" panose="020B0604020202020204" pitchFamily="34" charset="0"/>
              <a:cs typeface="Arial" panose="020B0604020202020204" pitchFamily="34" charset="0"/>
            </a:endParaRPr>
          </a:p>
        </p:txBody>
      </p:sp>
      <p:sp>
        <p:nvSpPr>
          <p:cNvPr id="45" name="上箭头 84">
            <a:extLst>
              <a:ext uri="{FF2B5EF4-FFF2-40B4-BE49-F238E27FC236}">
                <a16:creationId xmlns:a16="http://schemas.microsoft.com/office/drawing/2014/main" id="{752B3EB0-21B9-455C-B863-0F9D46DE3151}"/>
              </a:ext>
            </a:extLst>
          </p:cNvPr>
          <p:cNvSpPr/>
          <p:nvPr/>
        </p:nvSpPr>
        <p:spPr>
          <a:xfrm>
            <a:off x="10744704" y="2291998"/>
            <a:ext cx="155320" cy="135962"/>
          </a:xfrm>
          <a:prstGeom prst="upArrow">
            <a:avLst/>
          </a:prstGeom>
          <a:noFill/>
          <a:ln>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53">
              <a:solidFill>
                <a:schemeClr val="tx1"/>
              </a:solidFill>
              <a:latin typeface="Arial" panose="020B0604020202020204" pitchFamily="34" charset="0"/>
              <a:cs typeface="Arial" panose="020B0604020202020204" pitchFamily="34" charset="0"/>
            </a:endParaRPr>
          </a:p>
        </p:txBody>
      </p:sp>
      <p:sp>
        <p:nvSpPr>
          <p:cNvPr id="46" name="剪去单角的矩形 85">
            <a:extLst>
              <a:ext uri="{FF2B5EF4-FFF2-40B4-BE49-F238E27FC236}">
                <a16:creationId xmlns:a16="http://schemas.microsoft.com/office/drawing/2014/main" id="{664B8A56-FCF4-4AD3-BACC-2C934E6E9B38}"/>
              </a:ext>
            </a:extLst>
          </p:cNvPr>
          <p:cNvSpPr/>
          <p:nvPr/>
        </p:nvSpPr>
        <p:spPr>
          <a:xfrm flipH="1">
            <a:off x="7295519" y="3508797"/>
            <a:ext cx="3735069" cy="778551"/>
          </a:xfrm>
          <a:prstGeom prst="snip1Rect">
            <a:avLst/>
          </a:prstGeom>
          <a:noFill/>
          <a:ln w="28575">
            <a:solidFill>
              <a:srgbClr val="DA69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47" name="矩形 46">
            <a:extLst>
              <a:ext uri="{FF2B5EF4-FFF2-40B4-BE49-F238E27FC236}">
                <a16:creationId xmlns:a16="http://schemas.microsoft.com/office/drawing/2014/main" id="{35E6C37D-7439-4546-B950-DA1E7F193F4E}"/>
              </a:ext>
            </a:extLst>
          </p:cNvPr>
          <p:cNvSpPr/>
          <p:nvPr/>
        </p:nvSpPr>
        <p:spPr>
          <a:xfrm>
            <a:off x="3907088" y="3907634"/>
            <a:ext cx="259974" cy="255101"/>
          </a:xfrm>
          <a:prstGeom prst="rect">
            <a:avLst/>
          </a:prstGeom>
        </p:spPr>
        <p:txBody>
          <a:bodyPr wrap="none">
            <a:spAutoFit/>
          </a:bodyPr>
          <a:lstStyle/>
          <a:p>
            <a:r>
              <a:rPr lang="en-US" altLang="zh-CN" sz="1058" i="1" dirty="0">
                <a:latin typeface="Arial" panose="020B0604020202020204" pitchFamily="34" charset="0"/>
                <a:cs typeface="Arial" panose="020B0604020202020204" pitchFamily="34" charset="0"/>
              </a:rPr>
              <a:t>3</a:t>
            </a:r>
            <a:endParaRPr lang="zh-CN" altLang="en-US" sz="1058" i="1" dirty="0">
              <a:latin typeface="Arial" panose="020B0604020202020204" pitchFamily="34" charset="0"/>
              <a:cs typeface="Arial" panose="020B0604020202020204" pitchFamily="34" charset="0"/>
            </a:endParaRPr>
          </a:p>
        </p:txBody>
      </p:sp>
      <p:sp>
        <p:nvSpPr>
          <p:cNvPr id="48" name="文本框 47">
            <a:extLst>
              <a:ext uri="{FF2B5EF4-FFF2-40B4-BE49-F238E27FC236}">
                <a16:creationId xmlns:a16="http://schemas.microsoft.com/office/drawing/2014/main" id="{CD3A6624-196D-4797-A063-881F4E6550AD}"/>
              </a:ext>
            </a:extLst>
          </p:cNvPr>
          <p:cNvSpPr txBox="1"/>
          <p:nvPr/>
        </p:nvSpPr>
        <p:spPr>
          <a:xfrm>
            <a:off x="7607907" y="3537071"/>
            <a:ext cx="2033972" cy="532064"/>
          </a:xfrm>
          <a:prstGeom prst="rect">
            <a:avLst/>
          </a:prstGeom>
          <a:noFill/>
        </p:spPr>
        <p:txBody>
          <a:bodyPr wrap="square" rtlCol="0">
            <a:spAutoFit/>
          </a:bodyPr>
          <a:lstStyle/>
          <a:p>
            <a:r>
              <a:rPr lang="en-US" altLang="zh-CN" sz="2800" b="1" dirty="0">
                <a:solidFill>
                  <a:srgbClr val="DA6932"/>
                </a:solidFill>
                <a:latin typeface="Arial" panose="020B0604020202020204" pitchFamily="34" charset="0"/>
                <a:ea typeface="微软雅黑" pitchFamily="34" charset="-122"/>
                <a:cs typeface="Arial" panose="020B0604020202020204" pitchFamily="34" charset="0"/>
              </a:rPr>
              <a:t>Isolation</a:t>
            </a:r>
            <a:endParaRPr lang="zh-CN" altLang="en-US" sz="2800" b="1" dirty="0">
              <a:solidFill>
                <a:srgbClr val="DA6932"/>
              </a:solidFill>
              <a:latin typeface="Arial" panose="020B0604020202020204" pitchFamily="34" charset="0"/>
              <a:ea typeface="微软雅黑" pitchFamily="34" charset="-122"/>
              <a:cs typeface="Arial" panose="020B0604020202020204" pitchFamily="34" charset="0"/>
            </a:endParaRPr>
          </a:p>
        </p:txBody>
      </p:sp>
      <p:sp>
        <p:nvSpPr>
          <p:cNvPr id="49" name="文本框 48">
            <a:extLst>
              <a:ext uri="{FF2B5EF4-FFF2-40B4-BE49-F238E27FC236}">
                <a16:creationId xmlns:a16="http://schemas.microsoft.com/office/drawing/2014/main" id="{349A8A7B-AF4C-4F8B-A5CF-793B50CA4B9A}"/>
              </a:ext>
            </a:extLst>
          </p:cNvPr>
          <p:cNvSpPr txBox="1"/>
          <p:nvPr/>
        </p:nvSpPr>
        <p:spPr>
          <a:xfrm>
            <a:off x="4044941" y="3864457"/>
            <a:ext cx="615028" cy="320367"/>
          </a:xfrm>
          <a:prstGeom prst="rect">
            <a:avLst/>
          </a:prstGeom>
          <a:noFill/>
        </p:spPr>
        <p:txBody>
          <a:bodyPr wrap="square" rtlCol="0">
            <a:spAutoFit/>
          </a:bodyPr>
          <a:lstStyle/>
          <a:p>
            <a:r>
              <a:rPr lang="en-US" altLang="zh-CN" sz="1400" dirty="0">
                <a:latin typeface="Arial" panose="020B0604020202020204" pitchFamily="34" charset="0"/>
                <a:ea typeface="微软雅黑" pitchFamily="34" charset="-122"/>
                <a:cs typeface="Arial" panose="020B0604020202020204" pitchFamily="34" charset="0"/>
              </a:rPr>
              <a:t>vs</a:t>
            </a:r>
            <a:r>
              <a:rPr lang="en-US" altLang="zh-CN" sz="1482" b="1" dirty="0">
                <a:latin typeface="Arial" panose="020B0604020202020204" pitchFamily="34" charset="0"/>
                <a:ea typeface="微软雅黑" pitchFamily="34" charset="-122"/>
                <a:cs typeface="Arial" panose="020B0604020202020204" pitchFamily="34" charset="0"/>
              </a:rPr>
              <a:t> </a:t>
            </a:r>
            <a:endParaRPr lang="zh-CN" altLang="en-US" sz="1482" b="1" dirty="0">
              <a:latin typeface="Arial" panose="020B0604020202020204" pitchFamily="34" charset="0"/>
              <a:ea typeface="微软雅黑" pitchFamily="34" charset="-122"/>
              <a:cs typeface="Arial" panose="020B0604020202020204" pitchFamily="34" charset="0"/>
            </a:endParaRPr>
          </a:p>
        </p:txBody>
      </p:sp>
      <p:sp>
        <p:nvSpPr>
          <p:cNvPr id="50" name="文本框 49">
            <a:extLst>
              <a:ext uri="{FF2B5EF4-FFF2-40B4-BE49-F238E27FC236}">
                <a16:creationId xmlns:a16="http://schemas.microsoft.com/office/drawing/2014/main" id="{432D9781-7706-42F8-BBC4-560F2CCA7177}"/>
              </a:ext>
            </a:extLst>
          </p:cNvPr>
          <p:cNvSpPr txBox="1"/>
          <p:nvPr/>
        </p:nvSpPr>
        <p:spPr>
          <a:xfrm>
            <a:off x="10581300" y="2032242"/>
            <a:ext cx="494046" cy="255134"/>
          </a:xfrm>
          <a:prstGeom prst="rect">
            <a:avLst/>
          </a:prstGeom>
          <a:noFill/>
        </p:spPr>
        <p:txBody>
          <a:bodyPr wrap="none" rtlCol="0">
            <a:spAutoFit/>
          </a:bodyPr>
          <a:lstStyle/>
          <a:p>
            <a:r>
              <a:rPr lang="en-US" altLang="zh-CN" sz="1058" i="1" dirty="0">
                <a:latin typeface="Arial" panose="020B0604020202020204" pitchFamily="34" charset="0"/>
                <a:cs typeface="Arial" panose="020B0604020202020204" pitchFamily="34" charset="0"/>
              </a:rPr>
              <a:t>1.9%</a:t>
            </a:r>
            <a:endParaRPr lang="zh-CN" altLang="en-US" sz="1058" i="1" dirty="0">
              <a:latin typeface="Arial" panose="020B0604020202020204" pitchFamily="34" charset="0"/>
              <a:cs typeface="Arial" panose="020B0604020202020204" pitchFamily="34" charset="0"/>
            </a:endParaRPr>
          </a:p>
        </p:txBody>
      </p:sp>
      <p:sp>
        <p:nvSpPr>
          <p:cNvPr id="51" name="矩形 50">
            <a:extLst>
              <a:ext uri="{FF2B5EF4-FFF2-40B4-BE49-F238E27FC236}">
                <a16:creationId xmlns:a16="http://schemas.microsoft.com/office/drawing/2014/main" id="{C2CDB9A7-C802-40CC-B306-18310CB31755}"/>
              </a:ext>
            </a:extLst>
          </p:cNvPr>
          <p:cNvSpPr/>
          <p:nvPr/>
        </p:nvSpPr>
        <p:spPr>
          <a:xfrm>
            <a:off x="4275285" y="3914831"/>
            <a:ext cx="489236" cy="255134"/>
          </a:xfrm>
          <a:prstGeom prst="rect">
            <a:avLst/>
          </a:prstGeom>
        </p:spPr>
        <p:txBody>
          <a:bodyPr wrap="none">
            <a:spAutoFit/>
          </a:bodyPr>
          <a:lstStyle/>
          <a:p>
            <a:r>
              <a:rPr lang="en-US" altLang="zh-CN" sz="1058" i="1" dirty="0">
                <a:latin typeface="Arial" panose="020B0604020202020204" pitchFamily="34" charset="0"/>
                <a:cs typeface="Arial" panose="020B0604020202020204" pitchFamily="34" charset="0"/>
              </a:rPr>
              <a:t>300+</a:t>
            </a:r>
            <a:endParaRPr lang="zh-CN" altLang="en-US" sz="1058" i="1" dirty="0">
              <a:latin typeface="Arial" panose="020B0604020202020204" pitchFamily="34" charset="0"/>
              <a:cs typeface="Arial" panose="020B0604020202020204" pitchFamily="34" charset="0"/>
            </a:endParaRPr>
          </a:p>
        </p:txBody>
      </p:sp>
      <p:sp>
        <p:nvSpPr>
          <p:cNvPr id="52" name="矩形 51">
            <a:extLst>
              <a:ext uri="{FF2B5EF4-FFF2-40B4-BE49-F238E27FC236}">
                <a16:creationId xmlns:a16="http://schemas.microsoft.com/office/drawing/2014/main" id="{C9F5AA6D-48C0-4502-976F-3B29EAA3E6CA}"/>
              </a:ext>
            </a:extLst>
          </p:cNvPr>
          <p:cNvSpPr/>
          <p:nvPr/>
        </p:nvSpPr>
        <p:spPr>
          <a:xfrm>
            <a:off x="1012973" y="3604438"/>
            <a:ext cx="2410892" cy="523152"/>
          </a:xfrm>
          <a:prstGeom prst="rect">
            <a:avLst/>
          </a:prstGeom>
        </p:spPr>
        <p:txBody>
          <a:bodyPr wrap="square">
            <a:spAutoFit/>
          </a:bodyPr>
          <a:lstStyle/>
          <a:p>
            <a:r>
              <a:rPr lang="en-US" altLang="zh-CN" sz="2800" b="1" dirty="0">
                <a:solidFill>
                  <a:srgbClr val="4099C3"/>
                </a:solidFill>
                <a:latin typeface="Arial" panose="020B0604020202020204" pitchFamily="34" charset="0"/>
                <a:ea typeface="微软雅黑" pitchFamily="34" charset="-122"/>
                <a:cs typeface="Arial" panose="020B0604020202020204" pitchFamily="34" charset="0"/>
              </a:rPr>
              <a:t>Efficiency</a:t>
            </a:r>
            <a:endParaRPr lang="en-US" altLang="zh-CN" sz="2400"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53" name="右箭头 78">
            <a:extLst>
              <a:ext uri="{FF2B5EF4-FFF2-40B4-BE49-F238E27FC236}">
                <a16:creationId xmlns:a16="http://schemas.microsoft.com/office/drawing/2014/main" id="{56394E23-0CEB-452E-9DA9-B5508A5D632B}"/>
              </a:ext>
            </a:extLst>
          </p:cNvPr>
          <p:cNvSpPr/>
          <p:nvPr/>
        </p:nvSpPr>
        <p:spPr>
          <a:xfrm>
            <a:off x="985880" y="2730802"/>
            <a:ext cx="4194389" cy="789737"/>
          </a:xfrm>
          <a:prstGeom prst="rightArrow">
            <a:avLst>
              <a:gd name="adj1" fmla="val 70146"/>
              <a:gd name="adj2" fmla="val 55238"/>
            </a:avLst>
          </a:prstGeom>
          <a:solidFill>
            <a:schemeClr val="bg2"/>
          </a:solidFill>
          <a:ln w="28575">
            <a:gradFill flip="none" rotWithShape="1">
              <a:gsLst>
                <a:gs pos="0">
                  <a:srgbClr val="5FEF99"/>
                </a:gs>
                <a:gs pos="100000">
                  <a:srgbClr val="4099C3"/>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Arial" panose="020B0604020202020204" pitchFamily="34" charset="0"/>
                <a:ea typeface="微软雅黑" panose="020B0503020204020204" pitchFamily="34" charset="-122"/>
                <a:cs typeface="Arial" panose="020B0604020202020204" pitchFamily="34" charset="0"/>
              </a:rPr>
              <a:t>Infrastructure &amp; Operations</a:t>
            </a:r>
            <a:endParaRPr lang="zh-CN" altLang="en-US" sz="2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4" name="剪去单角的矩形 4">
            <a:extLst>
              <a:ext uri="{FF2B5EF4-FFF2-40B4-BE49-F238E27FC236}">
                <a16:creationId xmlns:a16="http://schemas.microsoft.com/office/drawing/2014/main" id="{724F97D0-8D6F-4791-B5A3-DC7E2A5ED620}"/>
              </a:ext>
            </a:extLst>
          </p:cNvPr>
          <p:cNvSpPr/>
          <p:nvPr/>
        </p:nvSpPr>
        <p:spPr>
          <a:xfrm flipV="1">
            <a:off x="985880" y="1962862"/>
            <a:ext cx="3730196" cy="757720"/>
          </a:xfrm>
          <a:prstGeom prst="snip1Rect">
            <a:avLst/>
          </a:prstGeom>
          <a:noFill/>
          <a:ln w="28575">
            <a:solidFill>
              <a:srgbClr val="40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55" name="矩形 54">
            <a:extLst>
              <a:ext uri="{FF2B5EF4-FFF2-40B4-BE49-F238E27FC236}">
                <a16:creationId xmlns:a16="http://schemas.microsoft.com/office/drawing/2014/main" id="{C86E6435-4067-4F77-9B83-F453EE507F11}"/>
              </a:ext>
            </a:extLst>
          </p:cNvPr>
          <p:cNvSpPr/>
          <p:nvPr/>
        </p:nvSpPr>
        <p:spPr>
          <a:xfrm>
            <a:off x="988085" y="2092198"/>
            <a:ext cx="2367822" cy="532064"/>
          </a:xfrm>
          <a:prstGeom prst="rect">
            <a:avLst/>
          </a:prstGeom>
        </p:spPr>
        <p:txBody>
          <a:bodyPr wrap="square">
            <a:spAutoFit/>
          </a:bodyPr>
          <a:lstStyle/>
          <a:p>
            <a:r>
              <a:rPr lang="en-US" altLang="zh-CN" sz="2800" b="1" dirty="0">
                <a:solidFill>
                  <a:srgbClr val="4099C3"/>
                </a:solidFill>
                <a:latin typeface="Arial" panose="020B0604020202020204" pitchFamily="34" charset="0"/>
                <a:ea typeface="微软雅黑" pitchFamily="34" charset="-122"/>
                <a:cs typeface="Arial" panose="020B0604020202020204" pitchFamily="34" charset="0"/>
              </a:rPr>
              <a:t>Complexity</a:t>
            </a:r>
          </a:p>
        </p:txBody>
      </p:sp>
      <p:sp>
        <p:nvSpPr>
          <p:cNvPr id="56" name="矩形 55">
            <a:extLst>
              <a:ext uri="{FF2B5EF4-FFF2-40B4-BE49-F238E27FC236}">
                <a16:creationId xmlns:a16="http://schemas.microsoft.com/office/drawing/2014/main" id="{9A0F85D4-1264-46F2-8768-5DC881BFAAC6}"/>
              </a:ext>
            </a:extLst>
          </p:cNvPr>
          <p:cNvSpPr/>
          <p:nvPr/>
        </p:nvSpPr>
        <p:spPr>
          <a:xfrm>
            <a:off x="3217357" y="2440227"/>
            <a:ext cx="1630197" cy="271450"/>
          </a:xfrm>
          <a:prstGeom prst="rect">
            <a:avLst/>
          </a:prstGeom>
        </p:spPr>
        <p:txBody>
          <a:bodyPr wrap="square">
            <a:spAutoFit/>
          </a:bodyPr>
          <a:lstStyle/>
          <a:p>
            <a:r>
              <a:rPr lang="en-US" altLang="zh-CN" sz="1164" dirty="0">
                <a:latin typeface="Arial" panose="020B0604020202020204" pitchFamily="34" charset="0"/>
                <a:ea typeface="微软雅黑" panose="020B0503020204020204" pitchFamily="34" charset="-122"/>
                <a:cs typeface="Arial" panose="020B0604020202020204" pitchFamily="34" charset="0"/>
              </a:rPr>
              <a:t>75B devices by 2025</a:t>
            </a:r>
          </a:p>
        </p:txBody>
      </p:sp>
      <p:sp>
        <p:nvSpPr>
          <p:cNvPr id="57" name="剪去单角的矩形 82">
            <a:extLst>
              <a:ext uri="{FF2B5EF4-FFF2-40B4-BE49-F238E27FC236}">
                <a16:creationId xmlns:a16="http://schemas.microsoft.com/office/drawing/2014/main" id="{9408572C-7F89-49D9-BC87-5B5566EA36B1}"/>
              </a:ext>
            </a:extLst>
          </p:cNvPr>
          <p:cNvSpPr/>
          <p:nvPr/>
        </p:nvSpPr>
        <p:spPr>
          <a:xfrm>
            <a:off x="972921" y="3509359"/>
            <a:ext cx="3730196" cy="767442"/>
          </a:xfrm>
          <a:prstGeom prst="snip1Rect">
            <a:avLst/>
          </a:prstGeom>
          <a:noFill/>
          <a:ln w="28575">
            <a:solidFill>
              <a:srgbClr val="4099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93">
              <a:latin typeface="Arial" panose="020B0604020202020204" pitchFamily="34" charset="0"/>
              <a:ea typeface="微软雅黑" panose="020B0503020204020204" pitchFamily="34" charset="-122"/>
              <a:cs typeface="Arial" panose="020B0604020202020204" pitchFamily="34" charset="0"/>
            </a:endParaRPr>
          </a:p>
        </p:txBody>
      </p:sp>
      <p:sp>
        <p:nvSpPr>
          <p:cNvPr id="58" name="矩形 57">
            <a:extLst>
              <a:ext uri="{FF2B5EF4-FFF2-40B4-BE49-F238E27FC236}">
                <a16:creationId xmlns:a16="http://schemas.microsoft.com/office/drawing/2014/main" id="{EDDE4CFA-F602-4D65-898B-813FD541AEED}"/>
              </a:ext>
            </a:extLst>
          </p:cNvPr>
          <p:cNvSpPr/>
          <p:nvPr/>
        </p:nvSpPr>
        <p:spPr>
          <a:xfrm>
            <a:off x="9633222" y="3692341"/>
            <a:ext cx="1403573" cy="629706"/>
          </a:xfrm>
          <a:prstGeom prst="rect">
            <a:avLst/>
          </a:prstGeom>
        </p:spPr>
        <p:txBody>
          <a:bodyPr wrap="square">
            <a:spAutoFit/>
          </a:bodyPr>
          <a:lstStyle/>
          <a:p>
            <a:pPr algn="r"/>
            <a:r>
              <a:rPr lang="en-US" altLang="zh-CN" sz="1164" dirty="0">
                <a:latin typeface="Arial" panose="020B0604020202020204" pitchFamily="34" charset="0"/>
                <a:ea typeface="微软雅黑" panose="020B0503020204020204" pitchFamily="34" charset="-122"/>
                <a:cs typeface="Arial" panose="020B0604020202020204" pitchFamily="34" charset="0"/>
              </a:rPr>
              <a:t>Lack of global business collaboration</a:t>
            </a:r>
          </a:p>
        </p:txBody>
      </p:sp>
      <p:sp>
        <p:nvSpPr>
          <p:cNvPr id="59" name="矩形 58">
            <a:extLst>
              <a:ext uri="{FF2B5EF4-FFF2-40B4-BE49-F238E27FC236}">
                <a16:creationId xmlns:a16="http://schemas.microsoft.com/office/drawing/2014/main" id="{5BFF73C3-9267-42C9-A160-DBD63758F6C2}"/>
              </a:ext>
            </a:extLst>
          </p:cNvPr>
          <p:cNvSpPr/>
          <p:nvPr/>
        </p:nvSpPr>
        <p:spPr>
          <a:xfrm>
            <a:off x="3263513" y="3530349"/>
            <a:ext cx="1601563" cy="271450"/>
          </a:xfrm>
          <a:prstGeom prst="rect">
            <a:avLst/>
          </a:prstGeom>
        </p:spPr>
        <p:txBody>
          <a:bodyPr wrap="square">
            <a:spAutoFit/>
          </a:bodyPr>
          <a:lstStyle/>
          <a:p>
            <a:r>
              <a:rPr lang="en-US" altLang="zh-CN" sz="1164" dirty="0">
                <a:latin typeface="Arial" panose="020B0604020202020204" pitchFamily="34" charset="0"/>
                <a:ea typeface="微软雅黑" panose="020B0503020204020204" pitchFamily="34" charset="-122"/>
                <a:cs typeface="Arial" panose="020B0604020202020204" pitchFamily="34" charset="0"/>
              </a:rPr>
              <a:t>Manual, error-prone </a:t>
            </a:r>
          </a:p>
        </p:txBody>
      </p:sp>
      <p:sp>
        <p:nvSpPr>
          <p:cNvPr id="60" name="标题 1">
            <a:extLst>
              <a:ext uri="{FF2B5EF4-FFF2-40B4-BE49-F238E27FC236}">
                <a16:creationId xmlns:a16="http://schemas.microsoft.com/office/drawing/2014/main" id="{BB96FB73-16CB-4FA6-90A9-2E63AF19CE57}"/>
              </a:ext>
            </a:extLst>
          </p:cNvPr>
          <p:cNvSpPr txBox="1">
            <a:spLocks/>
          </p:cNvSpPr>
          <p:nvPr/>
        </p:nvSpPr>
        <p:spPr>
          <a:xfrm>
            <a:off x="4919855" y="3018782"/>
            <a:ext cx="2199355" cy="1077218"/>
          </a:xfrm>
          <a:prstGeom prst="rect">
            <a:avLst/>
          </a:prstGeom>
          <a:effectLst>
            <a:outerShdw blurRad="50800" dist="38100" dir="10800000" algn="r" rotWithShape="0">
              <a:prstClr val="black">
                <a:alpha val="40000"/>
              </a:prstClr>
            </a:outerShdw>
          </a:effectLst>
        </p:spPr>
        <p:txBody>
          <a:bodyPr wrap="square">
            <a:spAutoFit/>
          </a:bodyPr>
          <a:lstStyle>
            <a:defPPr>
              <a:defRPr lang="en-US"/>
            </a:defPPr>
            <a:lvl1pPr algn="ctr">
              <a:defRPr sz="6000" b="1">
                <a:solidFill>
                  <a:schemeClr val="bg1"/>
                </a:solidFill>
                <a:effectLst>
                  <a:outerShdw blurRad="254000" dist="38100" dir="2700000" algn="tl">
                    <a:srgbClr val="000000">
                      <a:alpha val="43137"/>
                    </a:srgbClr>
                  </a:outerShdw>
                </a:effectLst>
                <a:latin typeface="Akkurat Pro" panose="020B0504020101020102" pitchFamily="34" charset="0"/>
                <a:cs typeface="Arial" panose="020B0604020202020204" pitchFamily="34" charset="0"/>
              </a:defRPr>
            </a:lvl1pPr>
          </a:lstStyle>
          <a:p>
            <a:r>
              <a:rPr lang="en-US" altLang="zh-CN" sz="1600" dirty="0">
                <a:solidFill>
                  <a:srgbClr val="C00000"/>
                </a:solidFill>
                <a:effectLst/>
                <a:latin typeface="Arial" panose="020B0604020202020204" pitchFamily="34" charset="0"/>
                <a:ea typeface="微软雅黑" panose="020B0503020204020204" pitchFamily="34" charset="-122"/>
              </a:rPr>
              <a:t>Simplification</a:t>
            </a:r>
          </a:p>
          <a:p>
            <a:r>
              <a:rPr lang="en-US" altLang="zh-CN" sz="1600" dirty="0">
                <a:solidFill>
                  <a:srgbClr val="C00000"/>
                </a:solidFill>
                <a:effectLst/>
                <a:latin typeface="Arial" panose="020B0604020202020204" pitchFamily="34" charset="0"/>
                <a:ea typeface="微软雅黑" panose="020B0503020204020204" pitchFamily="34" charset="-122"/>
              </a:rPr>
              <a:t>Automation</a:t>
            </a:r>
          </a:p>
          <a:p>
            <a:r>
              <a:rPr lang="en-US" altLang="zh-CN" sz="1600" dirty="0">
                <a:solidFill>
                  <a:srgbClr val="C00000"/>
                </a:solidFill>
                <a:effectLst/>
                <a:latin typeface="Arial" panose="020B0604020202020204" pitchFamily="34" charset="0"/>
                <a:ea typeface="微软雅黑" panose="020B0503020204020204" pitchFamily="34" charset="-122"/>
              </a:rPr>
              <a:t>Intelligence</a:t>
            </a:r>
          </a:p>
          <a:p>
            <a:r>
              <a:rPr lang="en-US" altLang="zh-CN" sz="1600" dirty="0">
                <a:solidFill>
                  <a:srgbClr val="C00000"/>
                </a:solidFill>
                <a:effectLst/>
                <a:latin typeface="Arial" panose="020B0604020202020204" pitchFamily="34" charset="0"/>
                <a:ea typeface="微软雅黑" panose="020B0503020204020204" pitchFamily="34" charset="-122"/>
              </a:rPr>
              <a:t>Collaboration</a:t>
            </a:r>
            <a:endParaRPr lang="zh-CN" altLang="en-US" sz="1600" dirty="0">
              <a:solidFill>
                <a:srgbClr val="C00000"/>
              </a:solidFill>
              <a:effectLst/>
              <a:latin typeface="Arial" panose="020B0604020202020204" pitchFamily="34" charset="0"/>
              <a:ea typeface="微软雅黑" panose="020B0503020204020204" pitchFamily="34" charset="-122"/>
            </a:endParaRPr>
          </a:p>
        </p:txBody>
      </p:sp>
      <p:sp>
        <p:nvSpPr>
          <p:cNvPr id="61" name="文本框 60">
            <a:extLst>
              <a:ext uri="{FF2B5EF4-FFF2-40B4-BE49-F238E27FC236}">
                <a16:creationId xmlns:a16="http://schemas.microsoft.com/office/drawing/2014/main" id="{6F71DB5C-ACAA-4A26-84DC-FE3E1CADB804}"/>
              </a:ext>
            </a:extLst>
          </p:cNvPr>
          <p:cNvSpPr txBox="1"/>
          <p:nvPr/>
        </p:nvSpPr>
        <p:spPr>
          <a:xfrm>
            <a:off x="7334841" y="2009939"/>
            <a:ext cx="1645002" cy="255134"/>
          </a:xfrm>
          <a:prstGeom prst="rect">
            <a:avLst/>
          </a:prstGeom>
          <a:noFill/>
        </p:spPr>
        <p:txBody>
          <a:bodyPr wrap="none" rtlCol="0">
            <a:spAutoFit/>
          </a:bodyPr>
          <a:lstStyle/>
          <a:p>
            <a:r>
              <a:rPr lang="en-US" altLang="zh-CN" sz="1058" i="1" dirty="0" err="1">
                <a:latin typeface="Arial" panose="020B0604020202020204" pitchFamily="34" charset="0"/>
                <a:cs typeface="Arial" panose="020B0604020202020204" pitchFamily="34" charset="0"/>
              </a:rPr>
              <a:t>OpEx</a:t>
            </a:r>
            <a:r>
              <a:rPr lang="en-US" altLang="zh-CN" sz="1058" i="1" dirty="0">
                <a:latin typeface="Arial" panose="020B0604020202020204" pitchFamily="34" charset="0"/>
                <a:cs typeface="Arial" panose="020B0604020202020204" pitchFamily="34" charset="0"/>
              </a:rPr>
              <a:t> ratio: 50%-&gt;67%, </a:t>
            </a:r>
            <a:endParaRPr lang="zh-CN" altLang="en-US" sz="1058" i="1" dirty="0">
              <a:latin typeface="Arial" panose="020B0604020202020204" pitchFamily="34" charset="0"/>
              <a:cs typeface="Arial" panose="020B0604020202020204" pitchFamily="34" charset="0"/>
            </a:endParaRPr>
          </a:p>
        </p:txBody>
      </p:sp>
      <p:sp>
        <p:nvSpPr>
          <p:cNvPr id="62" name="矩形 61">
            <a:extLst>
              <a:ext uri="{FF2B5EF4-FFF2-40B4-BE49-F238E27FC236}">
                <a16:creationId xmlns:a16="http://schemas.microsoft.com/office/drawing/2014/main" id="{B5A26FB0-74DA-4285-881A-FFD74188466B}"/>
              </a:ext>
            </a:extLst>
          </p:cNvPr>
          <p:cNvSpPr/>
          <p:nvPr/>
        </p:nvSpPr>
        <p:spPr>
          <a:xfrm>
            <a:off x="3434644" y="2097141"/>
            <a:ext cx="1353256" cy="276999"/>
          </a:xfrm>
          <a:prstGeom prst="rect">
            <a:avLst/>
          </a:prstGeom>
        </p:spPr>
        <p:txBody>
          <a:bodyPr wrap="none">
            <a:spAutoFit/>
          </a:bodyPr>
          <a:lstStyle/>
          <a:p>
            <a:r>
              <a:rPr lang="en-US" altLang="zh-CN" sz="1200" dirty="0">
                <a:latin typeface="Arial" panose="020B0604020202020204" pitchFamily="34" charset="0"/>
                <a:ea typeface="微软雅黑" panose="020B0503020204020204" pitchFamily="34" charset="-122"/>
                <a:cs typeface="Arial" panose="020B0604020202020204" pitchFamily="34" charset="0"/>
              </a:rPr>
              <a:t>Silo, Fragmented</a:t>
            </a:r>
          </a:p>
        </p:txBody>
      </p:sp>
      <p:sp>
        <p:nvSpPr>
          <p:cNvPr id="63" name="文本框 62">
            <a:extLst>
              <a:ext uri="{FF2B5EF4-FFF2-40B4-BE49-F238E27FC236}">
                <a16:creationId xmlns:a16="http://schemas.microsoft.com/office/drawing/2014/main" id="{C184CA0A-FFAC-495A-9F87-61B6C2C75207}"/>
              </a:ext>
            </a:extLst>
          </p:cNvPr>
          <p:cNvSpPr txBox="1"/>
          <p:nvPr/>
        </p:nvSpPr>
        <p:spPr>
          <a:xfrm>
            <a:off x="7322689" y="2502588"/>
            <a:ext cx="1467068" cy="255134"/>
          </a:xfrm>
          <a:prstGeom prst="rect">
            <a:avLst/>
          </a:prstGeom>
          <a:noFill/>
        </p:spPr>
        <p:txBody>
          <a:bodyPr wrap="none" rtlCol="0">
            <a:spAutoFit/>
          </a:bodyPr>
          <a:lstStyle/>
          <a:p>
            <a:r>
              <a:rPr lang="en-US" altLang="zh-CN" sz="1058" i="1" dirty="0" err="1">
                <a:latin typeface="Arial" panose="020B0604020202020204" pitchFamily="34" charset="0"/>
                <a:cs typeface="Arial" panose="020B0604020202020204" pitchFamily="34" charset="0"/>
              </a:rPr>
              <a:t>OpEx</a:t>
            </a:r>
            <a:r>
              <a:rPr lang="en-US" altLang="zh-CN" sz="1058" i="1" dirty="0">
                <a:latin typeface="Arial" panose="020B0604020202020204" pitchFamily="34" charset="0"/>
                <a:cs typeface="Arial" panose="020B0604020202020204" pitchFamily="34" charset="0"/>
              </a:rPr>
              <a:t> Vs </a:t>
            </a:r>
            <a:r>
              <a:rPr lang="en-US" altLang="zh-CN" sz="1058" i="1" dirty="0" err="1">
                <a:latin typeface="Arial" panose="020B0604020202020204" pitchFamily="34" charset="0"/>
                <a:cs typeface="Arial" panose="020B0604020202020204" pitchFamily="34" charset="0"/>
              </a:rPr>
              <a:t>CapEx</a:t>
            </a:r>
            <a:r>
              <a:rPr lang="en-US" altLang="zh-CN" sz="1058" i="1" dirty="0">
                <a:latin typeface="Arial" panose="020B0604020202020204" pitchFamily="34" charset="0"/>
                <a:cs typeface="Arial" panose="020B0604020202020204" pitchFamily="34" charset="0"/>
              </a:rPr>
              <a:t>: 3:1 </a:t>
            </a:r>
            <a:endParaRPr lang="zh-CN" altLang="en-US" sz="1058" i="1" dirty="0">
              <a:latin typeface="Arial" panose="020B0604020202020204" pitchFamily="34" charset="0"/>
              <a:cs typeface="Arial" panose="020B0604020202020204" pitchFamily="34" charset="0"/>
            </a:endParaRPr>
          </a:p>
        </p:txBody>
      </p:sp>
      <p:sp>
        <p:nvSpPr>
          <p:cNvPr id="64" name="文本框 63">
            <a:extLst>
              <a:ext uri="{FF2B5EF4-FFF2-40B4-BE49-F238E27FC236}">
                <a16:creationId xmlns:a16="http://schemas.microsoft.com/office/drawing/2014/main" id="{DEAAD77F-B11E-4086-9630-FEE4AA7276CF}"/>
              </a:ext>
            </a:extLst>
          </p:cNvPr>
          <p:cNvSpPr txBox="1"/>
          <p:nvPr/>
        </p:nvSpPr>
        <p:spPr>
          <a:xfrm>
            <a:off x="878498" y="4712573"/>
            <a:ext cx="10184980" cy="734945"/>
          </a:xfrm>
          <a:prstGeom prst="rect">
            <a:avLst/>
          </a:prstGeom>
          <a:noFill/>
        </p:spPr>
        <p:txBody>
          <a:bodyPr wrap="square" rtlCol="0">
            <a:spAutoFit/>
          </a:bodyPr>
          <a:lstStyle/>
          <a:p>
            <a:pPr>
              <a:lnSpc>
                <a:spcPct val="120000"/>
              </a:lnSpc>
            </a:pPr>
            <a:r>
              <a:rPr lang="en-US" dirty="0">
                <a:cs typeface="Arial" panose="020B0604020202020204" pitchFamily="34" charset="0"/>
              </a:rPr>
              <a:t>The whole industry is facing the challenges of revenue growth, business collaboration, operations efficiency and TCO, which led to the reduction of profit margin, sales and innovation</a:t>
            </a:r>
          </a:p>
        </p:txBody>
      </p:sp>
      <p:pic>
        <p:nvPicPr>
          <p:cNvPr id="65" name="Picture 6" descr="Goal Icon In Trendy Style Isolated Background, Goal Icons, Style Icons,  Background Icons PNG and Vector with Transparent Background for Free  Download">
            <a:extLst>
              <a:ext uri="{FF2B5EF4-FFF2-40B4-BE49-F238E27FC236}">
                <a16:creationId xmlns:a16="http://schemas.microsoft.com/office/drawing/2014/main" id="{217CFF8F-0F17-4AB8-A2AB-7294A8E638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4692" y="2065957"/>
            <a:ext cx="720838" cy="720838"/>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
            <a:extLst>
              <a:ext uri="{FF2B5EF4-FFF2-40B4-BE49-F238E27FC236}">
                <a16:creationId xmlns:a16="http://schemas.microsoft.com/office/drawing/2014/main" id="{AD2F6F64-217F-4C5C-B956-913B5CCBB609}"/>
              </a:ext>
            </a:extLst>
          </p:cNvPr>
          <p:cNvSpPr txBox="1"/>
          <p:nvPr/>
        </p:nvSpPr>
        <p:spPr>
          <a:xfrm>
            <a:off x="5697106" y="2011825"/>
            <a:ext cx="1384097" cy="900246"/>
          </a:xfrm>
          <a:prstGeom prst="rect">
            <a:avLst/>
          </a:prstGeom>
          <a:noFill/>
        </p:spPr>
        <p:txBody>
          <a:bodyPr wrap="square" rtlCol="0">
            <a:spAutoFit/>
          </a:bodyPr>
          <a:lstStyle/>
          <a:p>
            <a:pPr marL="285750" indent="-285750">
              <a:buFont typeface="Wingdings" panose="05000000000000000000" pitchFamily="2" charset="2"/>
              <a:buChar char="v"/>
            </a:pPr>
            <a:r>
              <a:rPr lang="en-US" sz="1050" dirty="0">
                <a:solidFill>
                  <a:srgbClr val="C00000"/>
                </a:solidFill>
                <a:latin typeface="+mn-lt"/>
              </a:rPr>
              <a:t>A</a:t>
            </a:r>
            <a:r>
              <a:rPr lang="en-US" sz="1050" b="0" i="0" dirty="0">
                <a:solidFill>
                  <a:srgbClr val="C00000"/>
                </a:solidFill>
                <a:effectLst/>
                <a:latin typeface="+mn-lt"/>
              </a:rPr>
              <a:t>gility</a:t>
            </a:r>
          </a:p>
          <a:p>
            <a:pPr marL="285750" indent="-285750">
              <a:buFont typeface="Wingdings" panose="05000000000000000000" pitchFamily="2" charset="2"/>
              <a:buChar char="v"/>
            </a:pPr>
            <a:r>
              <a:rPr lang="en-US" sz="1050" b="0" i="0" dirty="0">
                <a:solidFill>
                  <a:srgbClr val="C00000"/>
                </a:solidFill>
                <a:effectLst/>
                <a:latin typeface="+mn-lt"/>
              </a:rPr>
              <a:t>Costs reduction</a:t>
            </a:r>
          </a:p>
          <a:p>
            <a:pPr marL="285750" indent="-285750">
              <a:buFont typeface="Wingdings" panose="05000000000000000000" pitchFamily="2" charset="2"/>
              <a:buChar char="v"/>
            </a:pPr>
            <a:r>
              <a:rPr lang="en-US" sz="1050" b="0" i="0" dirty="0">
                <a:solidFill>
                  <a:srgbClr val="C00000"/>
                </a:solidFill>
                <a:effectLst/>
                <a:latin typeface="+mn-lt"/>
              </a:rPr>
              <a:t>Time to market</a:t>
            </a:r>
          </a:p>
          <a:p>
            <a:pPr marL="285750" indent="-285750">
              <a:buFont typeface="Wingdings" panose="05000000000000000000" pitchFamily="2" charset="2"/>
              <a:buChar char="v"/>
            </a:pPr>
            <a:r>
              <a:rPr lang="en-US" sz="1050" dirty="0">
                <a:solidFill>
                  <a:srgbClr val="C00000"/>
                </a:solidFill>
                <a:latin typeface="+mn-lt"/>
              </a:rPr>
              <a:t>Excellent User Experience</a:t>
            </a:r>
          </a:p>
        </p:txBody>
      </p:sp>
      <p:sp>
        <p:nvSpPr>
          <p:cNvPr id="67" name="Oval 15">
            <a:extLst>
              <a:ext uri="{FF2B5EF4-FFF2-40B4-BE49-F238E27FC236}">
                <a16:creationId xmlns:a16="http://schemas.microsoft.com/office/drawing/2014/main" id="{BAD94C6A-2508-4FE1-AF24-BAEECE66928C}"/>
              </a:ext>
            </a:extLst>
          </p:cNvPr>
          <p:cNvSpPr/>
          <p:nvPr/>
        </p:nvSpPr>
        <p:spPr>
          <a:xfrm>
            <a:off x="5180269" y="3008622"/>
            <a:ext cx="1565708" cy="330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17">
            <a:extLst>
              <a:ext uri="{FF2B5EF4-FFF2-40B4-BE49-F238E27FC236}">
                <a16:creationId xmlns:a16="http://schemas.microsoft.com/office/drawing/2014/main" id="{7E1E050B-EF98-43B9-8E66-8D2926D2E1C0}"/>
              </a:ext>
            </a:extLst>
          </p:cNvPr>
          <p:cNvSpPr txBox="1"/>
          <p:nvPr/>
        </p:nvSpPr>
        <p:spPr>
          <a:xfrm>
            <a:off x="2381326" y="5784129"/>
            <a:ext cx="7339723" cy="400110"/>
          </a:xfrm>
          <a:prstGeom prst="rect">
            <a:avLst/>
          </a:prstGeom>
          <a:noFill/>
        </p:spPr>
        <p:txBody>
          <a:bodyPr wrap="square">
            <a:spAutoFit/>
          </a:bodyPr>
          <a:lstStyle/>
          <a:p>
            <a:pPr algn="ctr"/>
            <a:r>
              <a:rPr lang="en-US" altLang="zh-CN" sz="2000" dirty="0">
                <a:solidFill>
                  <a:srgbClr val="C00000"/>
                </a:solidFill>
                <a:latin typeface="Arial" panose="020B0604020202020204" pitchFamily="34" charset="0"/>
                <a:cs typeface="Arial" panose="020B0604020202020204" pitchFamily="34" charset="0"/>
              </a:rPr>
              <a:t>Solving the Structural Problems with Architecture Innovation</a:t>
            </a:r>
            <a:endParaRPr lang="en-US" sz="2000" dirty="0">
              <a:solidFill>
                <a:srgbClr val="C00000"/>
              </a:solidFill>
            </a:endParaRPr>
          </a:p>
        </p:txBody>
      </p:sp>
    </p:spTree>
  </p:cSld>
  <p:clrMapOvr>
    <a:masterClrMapping/>
  </p:clrMapOvr>
  <p:transition spd="slow">
    <p:checke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副标题 1"/>
          <p:cNvSpPr txBox="1"/>
          <p:nvPr/>
        </p:nvSpPr>
        <p:spPr>
          <a:xfrm>
            <a:off x="342721" y="184963"/>
            <a:ext cx="11000659" cy="463247"/>
          </a:xfrm>
          <a:prstGeom prst="rect">
            <a:avLst/>
          </a:prstGeom>
        </p:spPr>
        <p:txBody>
          <a:bodyPr lIns="0" tIns="0" rIns="0" bIns="0" anchor="t">
            <a:normAutofit/>
          </a:bodyPr>
          <a:lstStyle>
            <a:defPPr>
              <a:defRPr lang="en-US"/>
            </a:defPPr>
            <a:lvl1pPr indent="0" defTabSz="1187798">
              <a:lnSpc>
                <a:spcPts val="3430"/>
              </a:lnSpc>
              <a:spcBef>
                <a:spcPts val="0"/>
              </a:spcBef>
              <a:buFont typeface="Arial" panose="020B0604020202020204" pitchFamily="34" charset="0"/>
              <a:buNone/>
              <a:defRPr sz="2800" baseline="0">
                <a:latin typeface="TheSans Swisscom" panose="020B050004030306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pPr defTabSz="1187323" eaLnBrk="1" fontAlgn="auto" hangingPunct="1">
              <a:lnSpc>
                <a:spcPts val="3429"/>
              </a:lnSpc>
              <a:spcAft>
                <a:spcPts val="0"/>
              </a:spcAft>
            </a:pPr>
            <a:r>
              <a:rPr lang="en-US" altLang="zh-CN" sz="2799" dirty="0">
                <a:solidFill>
                  <a:srgbClr val="1D1D1A"/>
                </a:solidFill>
              </a:rPr>
              <a:t>Industry ADN </a:t>
            </a:r>
            <a:r>
              <a:rPr lang="zh-CN" altLang="en-US" sz="2799" dirty="0">
                <a:solidFill>
                  <a:srgbClr val="1D1D1A"/>
                </a:solidFill>
              </a:rPr>
              <a:t>Consensus from Concept to </a:t>
            </a:r>
            <a:r>
              <a:rPr lang="en-US" altLang="zh-CN" sz="2799" dirty="0">
                <a:solidFill>
                  <a:srgbClr val="1D1D1A"/>
                </a:solidFill>
              </a:rPr>
              <a:t>SDOs </a:t>
            </a:r>
            <a:r>
              <a:rPr lang="zh-CN" altLang="en-US" sz="2799" dirty="0">
                <a:solidFill>
                  <a:srgbClr val="1D1D1A"/>
                </a:solidFill>
              </a:rPr>
              <a:t>Collaboration</a:t>
            </a:r>
          </a:p>
        </p:txBody>
      </p:sp>
      <p:sp>
        <p:nvSpPr>
          <p:cNvPr id="102" name="梯形 101"/>
          <p:cNvSpPr/>
          <p:nvPr/>
        </p:nvSpPr>
        <p:spPr>
          <a:xfrm>
            <a:off x="634566" y="5024458"/>
            <a:ext cx="10738418" cy="1122179"/>
          </a:xfrm>
          <a:prstGeom prst="trapezoid">
            <a:avLst>
              <a:gd name="adj" fmla="val 104498"/>
            </a:avLst>
          </a:prstGeom>
          <a:noFill/>
          <a:ln w="12700" cap="flat" cmpd="sng" algn="ctr">
            <a:gradFill>
              <a:gsLst>
                <a:gs pos="5000">
                  <a:srgbClr val="C7000B">
                    <a:alpha val="0"/>
                  </a:srgbClr>
                </a:gs>
                <a:gs pos="47000">
                  <a:srgbClr val="C7000B"/>
                </a:gs>
                <a:gs pos="100000">
                  <a:srgbClr val="C7000B"/>
                </a:gs>
              </a:gsLst>
              <a:lin ang="5400000" scaled="0"/>
            </a:gradFill>
            <a:prstDash val="solid"/>
            <a:miter lim="800000"/>
          </a:ln>
          <a:effectLst/>
        </p:spPr>
        <p:txBody>
          <a:bodyPr rtlCol="0" anchor="ctr"/>
          <a:lstStyle/>
          <a:p>
            <a:pPr algn="ctr" defTabSz="958464" eaLnBrk="1" fontAlgn="ctr" hangingPunct="1">
              <a:spcBef>
                <a:spcPts val="0"/>
              </a:spcBef>
              <a:spcAft>
                <a:spcPts val="0"/>
              </a:spcAft>
              <a:defRPr/>
            </a:pPr>
            <a:endParaRPr lang="en-US" altLang="zh-CN" sz="1102" kern="0">
              <a:solidFill>
                <a:prstClr val="black"/>
              </a:solidFill>
              <a:latin typeface="Arial Unicode MS" panose="020B0604020202020204" pitchFamily="34" charset="-122"/>
              <a:ea typeface="微软雅黑" panose="020B0503020204020204" pitchFamily="34" charset="-122"/>
              <a:cs typeface="Arial"/>
              <a:sym typeface="Arial" panose="020B0604020202020204" pitchFamily="34" charset="0"/>
            </a:endParaRPr>
          </a:p>
        </p:txBody>
      </p:sp>
      <p:pic>
        <p:nvPicPr>
          <p:cNvPr id="171" name="图片 1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847" y="3025971"/>
            <a:ext cx="1507856" cy="812489"/>
          </a:xfrm>
          <a:prstGeom prst="rect">
            <a:avLst/>
          </a:prstGeom>
        </p:spPr>
      </p:pic>
      <p:sp>
        <p:nvSpPr>
          <p:cNvPr id="172" name="文本框 171"/>
          <p:cNvSpPr txBox="1"/>
          <p:nvPr/>
        </p:nvSpPr>
        <p:spPr>
          <a:xfrm>
            <a:off x="5085507" y="3696242"/>
            <a:ext cx="1440536" cy="369188"/>
          </a:xfrm>
          <a:prstGeom prst="rect">
            <a:avLst/>
          </a:prstGeom>
          <a:noFill/>
        </p:spPr>
        <p:txBody>
          <a:bodyPr wrap="none" lIns="0" tIns="0" rIns="0" bIns="0" rtlCol="0">
            <a:spAutoFit/>
          </a:bodyPr>
          <a:lstStyle>
            <a:defPPr>
              <a:defRPr lang="en-US"/>
            </a:defPPr>
            <a:lvl1pPr algn="ctr">
              <a:defRPr kumimoji="1" sz="1400" b="1">
                <a:solidFill>
                  <a:srgbClr val="000000"/>
                </a:solidFill>
                <a:latin typeface="Arial Unicode MS" panose="020B0604020202020204" pitchFamily="34" charset="-122"/>
                <a:ea typeface="微软雅黑" panose="020B0503020204020204" pitchFamily="34" charset="-122"/>
              </a:defRPr>
            </a:lvl1pPr>
          </a:lstStyle>
          <a:p>
            <a:pPr defTabSz="914112" eaLnBrk="1" fontAlgn="auto" hangingPunct="1">
              <a:spcBef>
                <a:spcPts val="0"/>
              </a:spcBef>
              <a:spcAft>
                <a:spcPts val="0"/>
              </a:spcAft>
            </a:pPr>
            <a:r>
              <a:rPr lang="zh-CN" altLang="en-US" sz="1200" b="0" dirty="0">
                <a:solidFill>
                  <a:srgbClr val="1D1D1A"/>
                </a:solidFill>
                <a:sym typeface="Arial" pitchFamily="34" charset="-122"/>
              </a:rPr>
              <a:t>Autonomous network</a:t>
            </a:r>
            <a:endParaRPr lang="en-US" altLang="zh-CN" sz="1200" b="0" dirty="0">
              <a:solidFill>
                <a:srgbClr val="1D1D1A"/>
              </a:solidFill>
              <a:sym typeface="Arial" panose="020B0604020202020204" pitchFamily="34" charset="0"/>
            </a:endParaRPr>
          </a:p>
          <a:p>
            <a:pPr defTabSz="914112" eaLnBrk="1" fontAlgn="auto" hangingPunct="1">
              <a:spcBef>
                <a:spcPts val="0"/>
              </a:spcBef>
              <a:spcAft>
                <a:spcPts val="0"/>
              </a:spcAft>
            </a:pPr>
            <a:r>
              <a:rPr lang="zh-CN" altLang="en-US" sz="1200" b="0" dirty="0">
                <a:solidFill>
                  <a:srgbClr val="1D1D1A"/>
                </a:solidFill>
                <a:sym typeface="Arial" pitchFamily="34" charset="-122"/>
              </a:rPr>
              <a:t>Working Group</a:t>
            </a:r>
          </a:p>
        </p:txBody>
      </p:sp>
      <p:pic>
        <p:nvPicPr>
          <p:cNvPr id="104" name="图片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84779" y="1310750"/>
            <a:ext cx="461375" cy="255234"/>
          </a:xfrm>
          <a:prstGeom prst="rect">
            <a:avLst/>
          </a:prstGeom>
        </p:spPr>
      </p:pic>
      <p:sp>
        <p:nvSpPr>
          <p:cNvPr id="181" name="圆角矩形 180"/>
          <p:cNvSpPr/>
          <p:nvPr/>
        </p:nvSpPr>
        <p:spPr>
          <a:xfrm flipV="1">
            <a:off x="847735" y="1931666"/>
            <a:ext cx="10149800" cy="46971"/>
          </a:xfrm>
          <a:prstGeom prst="roundRect">
            <a:avLst>
              <a:gd name="adj" fmla="val 50000"/>
            </a:avLst>
          </a:prstGeom>
          <a:gradFill flip="none" rotWithShape="1">
            <a:gsLst>
              <a:gs pos="0">
                <a:srgbClr val="C00000">
                  <a:alpha val="0"/>
                </a:srgbClr>
              </a:gs>
              <a:gs pos="100000">
                <a:srgbClr val="C0000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182" name="燕尾形 181"/>
          <p:cNvSpPr/>
          <p:nvPr/>
        </p:nvSpPr>
        <p:spPr>
          <a:xfrm>
            <a:off x="10997534" y="1839845"/>
            <a:ext cx="147027" cy="216451"/>
          </a:xfrm>
          <a:prstGeom prst="chevron">
            <a:avLst>
              <a:gd name="adj" fmla="val 5785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1399">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184" name="圆角矩形 183"/>
          <p:cNvSpPr/>
          <p:nvPr/>
        </p:nvSpPr>
        <p:spPr>
          <a:xfrm>
            <a:off x="7839445" y="1276613"/>
            <a:ext cx="920913" cy="323508"/>
          </a:xfrm>
          <a:prstGeom prst="roundRect">
            <a:avLst/>
          </a:prstGeom>
          <a:noFill/>
          <a:ln w="19050">
            <a:noFill/>
            <a:miter lim="800000"/>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300905" fontAlgn="auto">
              <a:spcBef>
                <a:spcPts val="0"/>
              </a:spcBef>
              <a:spcAft>
                <a:spcPts val="0"/>
              </a:spcAft>
            </a:pPr>
            <a:endParaRPr lang="zh-CN" altLang="en-US" sz="1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25" name="椭圆 224"/>
          <p:cNvSpPr/>
          <p:nvPr/>
        </p:nvSpPr>
        <p:spPr>
          <a:xfrm>
            <a:off x="1127351"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1D1D1A"/>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26" name="矩形 225"/>
          <p:cNvSpPr/>
          <p:nvPr/>
        </p:nvSpPr>
        <p:spPr>
          <a:xfrm>
            <a:off x="876535" y="1706248"/>
            <a:ext cx="557753" cy="147513"/>
          </a:xfrm>
          <a:prstGeom prst="rect">
            <a:avLst/>
          </a:prstGeom>
        </p:spPr>
        <p:txBody>
          <a:bodyPr wrap="square">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ctr">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2017.02</a:t>
            </a:r>
            <a:endParaRPr lang="en-US" sz="80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Arial" panose="020B0604020202020204" pitchFamily="34" charset="0"/>
            </a:endParaRPr>
          </a:p>
        </p:txBody>
      </p:sp>
      <p:sp>
        <p:nvSpPr>
          <p:cNvPr id="186" name="矩形 185"/>
          <p:cNvSpPr/>
          <p:nvPr/>
        </p:nvSpPr>
        <p:spPr>
          <a:xfrm>
            <a:off x="1936524"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2019.05</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pic>
        <p:nvPicPr>
          <p:cNvPr id="187" name="图片 1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7653" y="1239728"/>
            <a:ext cx="737290" cy="397280"/>
          </a:xfrm>
          <a:prstGeom prst="rect">
            <a:avLst/>
          </a:prstGeom>
        </p:spPr>
      </p:pic>
      <p:sp>
        <p:nvSpPr>
          <p:cNvPr id="188" name="椭圆 187"/>
          <p:cNvSpPr/>
          <p:nvPr/>
        </p:nvSpPr>
        <p:spPr>
          <a:xfrm>
            <a:off x="2188238"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21" name="矩形 220"/>
          <p:cNvSpPr/>
          <p:nvPr/>
        </p:nvSpPr>
        <p:spPr>
          <a:xfrm>
            <a:off x="5149636"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2019.09</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22" name="椭圆 221"/>
          <p:cNvSpPr/>
          <p:nvPr/>
        </p:nvSpPr>
        <p:spPr>
          <a:xfrm>
            <a:off x="5401351"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pic>
        <p:nvPicPr>
          <p:cNvPr id="223" name="图片 2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3242" y="1248794"/>
            <a:ext cx="372338" cy="379146"/>
          </a:xfrm>
          <a:prstGeom prst="rect">
            <a:avLst/>
          </a:prstGeom>
        </p:spPr>
      </p:pic>
      <p:sp>
        <p:nvSpPr>
          <p:cNvPr id="191" name="椭圆 190"/>
          <p:cNvSpPr/>
          <p:nvPr/>
        </p:nvSpPr>
        <p:spPr>
          <a:xfrm>
            <a:off x="3249124"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192" name="矩形 191"/>
          <p:cNvSpPr/>
          <p:nvPr/>
        </p:nvSpPr>
        <p:spPr>
          <a:xfrm>
            <a:off x="2997409"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2019.08</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17" name="矩形 216"/>
          <p:cNvSpPr/>
          <p:nvPr/>
        </p:nvSpPr>
        <p:spPr>
          <a:xfrm>
            <a:off x="7352199"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2020.02</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pic>
        <p:nvPicPr>
          <p:cNvPr id="218" name="图片 2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87918" y="1260003"/>
            <a:ext cx="688114" cy="356730"/>
          </a:xfrm>
          <a:prstGeom prst="rect">
            <a:avLst/>
          </a:prstGeom>
          <a:ln w="3175">
            <a:miter lim="400000"/>
          </a:ln>
        </p:spPr>
      </p:pic>
      <p:sp>
        <p:nvSpPr>
          <p:cNvPr id="219" name="椭圆 218"/>
          <p:cNvSpPr/>
          <p:nvPr/>
        </p:nvSpPr>
        <p:spPr>
          <a:xfrm>
            <a:off x="7603914"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14" name="矩形 213"/>
          <p:cNvSpPr/>
          <p:nvPr/>
        </p:nvSpPr>
        <p:spPr>
          <a:xfrm>
            <a:off x="6214132"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2019.10</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15" name="椭圆 214"/>
          <p:cNvSpPr/>
          <p:nvPr/>
        </p:nvSpPr>
        <p:spPr>
          <a:xfrm>
            <a:off x="6465846"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1D1D1A"/>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197" name="椭圆 196"/>
          <p:cNvSpPr/>
          <p:nvPr/>
        </p:nvSpPr>
        <p:spPr>
          <a:xfrm>
            <a:off x="8620695"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198" name="矩形 197"/>
          <p:cNvSpPr/>
          <p:nvPr/>
        </p:nvSpPr>
        <p:spPr>
          <a:xfrm>
            <a:off x="8368982"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dirty="0">
                <a:solidFill>
                  <a:srgbClr val="666666"/>
                </a:solidFill>
                <a:latin typeface="Arial Unicode MS" panose="020B0604020202020204" pitchFamily="34" charset="-122"/>
                <a:ea typeface="微软雅黑" panose="020B0503020204020204" pitchFamily="34" charset="-122"/>
                <a:sym typeface="Arial" pitchFamily="34" charset="-122"/>
              </a:rPr>
              <a:t>2020.05</a:t>
            </a:r>
            <a:endParaRPr lang="zh-CN" altLang="en-US" sz="800" dirty="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12" name="椭圆 211"/>
          <p:cNvSpPr/>
          <p:nvPr/>
        </p:nvSpPr>
        <p:spPr>
          <a:xfrm>
            <a:off x="9592108"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1D1D1A"/>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13" name="矩形 212"/>
          <p:cNvSpPr/>
          <p:nvPr/>
        </p:nvSpPr>
        <p:spPr>
          <a:xfrm>
            <a:off x="9470848" y="1706248"/>
            <a:ext cx="559550" cy="215360"/>
          </a:xfrm>
          <a:prstGeom prst="rect">
            <a:avLst/>
          </a:prstGeom>
        </p:spPr>
        <p:txBody>
          <a:bodyPr wrap="none">
            <a:spAutoFit/>
          </a:bodyPr>
          <a:lstStyle/>
          <a:p>
            <a:pPr algn="ctr" defTabSz="457017" eaLnBrk="1" fontAlgn="auto" hangingPunct="1">
              <a:spcBef>
                <a:spcPts val="0"/>
              </a:spcBef>
              <a:spcAft>
                <a:spcPts val="0"/>
              </a:spcAft>
            </a:pPr>
            <a:r>
              <a:rPr lang="en-US" altLang="zh-CN" sz="800" dirty="0">
                <a:solidFill>
                  <a:srgbClr val="666666"/>
                </a:solidFill>
                <a:latin typeface="Arial Unicode MS" panose="020B0604020202020204" pitchFamily="34" charset="-122"/>
                <a:ea typeface="微软雅黑" panose="020B0503020204020204" pitchFamily="34" charset="-122"/>
                <a:sym typeface="Arial" pitchFamily="34" charset="-122"/>
              </a:rPr>
              <a:t>2020.06</a:t>
            </a:r>
            <a:endParaRPr lang="zh-CN" altLang="en-US" sz="800" dirty="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grpSp>
        <p:nvGrpSpPr>
          <p:cNvPr id="200" name="组合 199"/>
          <p:cNvGrpSpPr/>
          <p:nvPr/>
        </p:nvGrpSpPr>
        <p:grpSpPr>
          <a:xfrm>
            <a:off x="2887183" y="1340187"/>
            <a:ext cx="742029" cy="196359"/>
            <a:chOff x="15443732" y="5654479"/>
            <a:chExt cx="2144006" cy="560556"/>
          </a:xfrm>
        </p:grpSpPr>
        <p:pic>
          <p:nvPicPr>
            <p:cNvPr id="209" name="图片 208"/>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l="27594" t="69322" r="24287" b="6842"/>
            <a:stretch>
              <a:fillRect/>
            </a:stretch>
          </p:blipFill>
          <p:spPr>
            <a:xfrm>
              <a:off x="16398841" y="5820799"/>
              <a:ext cx="1188897" cy="394236"/>
            </a:xfrm>
            <a:prstGeom prst="rect">
              <a:avLst/>
            </a:prstGeom>
          </p:spPr>
        </p:pic>
        <p:pic>
          <p:nvPicPr>
            <p:cNvPr id="210" name="图片 209"/>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b="29198"/>
            <a:stretch>
              <a:fillRect/>
            </a:stretch>
          </p:blipFill>
          <p:spPr>
            <a:xfrm>
              <a:off x="15443732" y="5654479"/>
              <a:ext cx="1182693" cy="560556"/>
            </a:xfrm>
            <a:prstGeom prst="rect">
              <a:avLst/>
            </a:prstGeom>
          </p:spPr>
        </p:pic>
      </p:grpSp>
      <p:pic>
        <p:nvPicPr>
          <p:cNvPr id="201" name="图片 2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3701" y="1281618"/>
            <a:ext cx="497438" cy="313499"/>
          </a:xfrm>
          <a:prstGeom prst="rect">
            <a:avLst/>
          </a:prstGeom>
          <a:noFill/>
          <a:ln>
            <a:noFill/>
          </a:ln>
        </p:spPr>
      </p:pic>
      <p:pic>
        <p:nvPicPr>
          <p:cNvPr id="202" name="图片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273248" y="1281618"/>
            <a:ext cx="497438" cy="313499"/>
          </a:xfrm>
          <a:prstGeom prst="rect">
            <a:avLst/>
          </a:prstGeom>
          <a:noFill/>
          <a:ln>
            <a:noFill/>
          </a:ln>
        </p:spPr>
      </p:pic>
      <p:pic>
        <p:nvPicPr>
          <p:cNvPr id="203" name="图片 20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1977" y="1281618"/>
            <a:ext cx="497438" cy="313499"/>
          </a:xfrm>
          <a:prstGeom prst="rect">
            <a:avLst/>
          </a:prstGeom>
          <a:noFill/>
          <a:ln>
            <a:noFill/>
          </a:ln>
        </p:spPr>
      </p:pic>
      <p:pic>
        <p:nvPicPr>
          <p:cNvPr id="204" name="图片 2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56662" y="1281618"/>
            <a:ext cx="497438" cy="313499"/>
          </a:xfrm>
          <a:prstGeom prst="rect">
            <a:avLst/>
          </a:prstGeom>
          <a:noFill/>
          <a:ln>
            <a:noFill/>
          </a:ln>
        </p:spPr>
      </p:pic>
      <p:sp>
        <p:nvSpPr>
          <p:cNvPr id="207" name="矩形 206"/>
          <p:cNvSpPr/>
          <p:nvPr/>
        </p:nvSpPr>
        <p:spPr>
          <a:xfrm>
            <a:off x="4133240" y="1706248"/>
            <a:ext cx="501865"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2019.8</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208" name="椭圆 207"/>
          <p:cNvSpPr/>
          <p:nvPr/>
        </p:nvSpPr>
        <p:spPr>
          <a:xfrm>
            <a:off x="4353394"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cxnSp>
        <p:nvCxnSpPr>
          <p:cNvPr id="194" name="直接连接符 193"/>
          <p:cNvCxnSpPr/>
          <p:nvPr/>
        </p:nvCxnSpPr>
        <p:spPr>
          <a:xfrm flipH="1">
            <a:off x="5869037" y="2457043"/>
            <a:ext cx="0" cy="168374"/>
          </a:xfrm>
          <a:prstGeom prst="line">
            <a:avLst/>
          </a:prstGeom>
          <a:ln w="3175">
            <a:solidFill>
              <a:schemeClr val="bg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flipH="1">
            <a:off x="2285549" y="2457043"/>
            <a:ext cx="0" cy="168374"/>
          </a:xfrm>
          <a:prstGeom prst="line">
            <a:avLst/>
          </a:prstGeom>
          <a:ln w="3175">
            <a:solidFill>
              <a:schemeClr val="bg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flipH="1">
            <a:off x="10009866" y="2457043"/>
            <a:ext cx="0" cy="168374"/>
          </a:xfrm>
          <a:prstGeom prst="line">
            <a:avLst/>
          </a:prstGeom>
          <a:ln w="3175">
            <a:solidFill>
              <a:schemeClr val="bg1">
                <a:lumMod val="60000"/>
                <a:lumOff val="4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227" name="直接箭头连接符 226"/>
          <p:cNvCxnSpPr/>
          <p:nvPr/>
        </p:nvCxnSpPr>
        <p:spPr>
          <a:xfrm>
            <a:off x="1923979" y="2541230"/>
            <a:ext cx="344224" cy="1"/>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直接箭头连接符 228"/>
          <p:cNvCxnSpPr/>
          <p:nvPr/>
        </p:nvCxnSpPr>
        <p:spPr>
          <a:xfrm>
            <a:off x="5277300" y="2541230"/>
            <a:ext cx="456395" cy="0"/>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p:nvPr/>
        </p:nvCxnSpPr>
        <p:spPr>
          <a:xfrm flipH="1">
            <a:off x="2306119" y="2541230"/>
            <a:ext cx="377570" cy="0"/>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直接箭头连接符 230"/>
          <p:cNvCxnSpPr/>
          <p:nvPr/>
        </p:nvCxnSpPr>
        <p:spPr>
          <a:xfrm>
            <a:off x="9179946" y="2541230"/>
            <a:ext cx="753357" cy="0"/>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直接箭头连接符 231"/>
          <p:cNvCxnSpPr/>
          <p:nvPr/>
        </p:nvCxnSpPr>
        <p:spPr>
          <a:xfrm flipH="1">
            <a:off x="5885997" y="2541230"/>
            <a:ext cx="345637" cy="0"/>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3" name="文本框 232"/>
          <p:cNvSpPr txBox="1"/>
          <p:nvPr/>
        </p:nvSpPr>
        <p:spPr>
          <a:xfrm>
            <a:off x="1250841" y="2448934"/>
            <a:ext cx="961665" cy="184594"/>
          </a:xfrm>
          <a:prstGeom prst="rect">
            <a:avLst/>
          </a:prstGeom>
          <a:noFill/>
        </p:spPr>
        <p:txBody>
          <a:bodyPr wrap="square" lIns="0" tIns="0" rIns="0" bIns="0" rtlCol="0" anchor="ctr">
            <a:spAutoFit/>
          </a:bodyPr>
          <a:lstStyle/>
          <a:p>
            <a:pPr defTabSz="914112" eaLnBrk="1" fontAlgn="auto" hangingPunct="1">
              <a:spcBef>
                <a:spcPts val="0"/>
              </a:spcBef>
              <a:spcAft>
                <a:spcPts val="0"/>
              </a:spcAft>
            </a:pPr>
            <a:r>
              <a:rPr kumimoji="1" lang="zh-CN" altLang="en-US" sz="1200" b="1" dirty="0">
                <a:solidFill>
                  <a:srgbClr val="C00000"/>
                </a:solidFill>
                <a:latin typeface="Arial Unicode MS" panose="020B0604020202020204" pitchFamily="34" charset="-122"/>
                <a:ea typeface="微软雅黑" panose="020B0503020204020204" pitchFamily="34" charset="-122"/>
              </a:rPr>
              <a:t>Concept</a:t>
            </a:r>
          </a:p>
        </p:txBody>
      </p:sp>
      <p:sp>
        <p:nvSpPr>
          <p:cNvPr id="234" name="文本框 233"/>
          <p:cNvSpPr txBox="1"/>
          <p:nvPr/>
        </p:nvSpPr>
        <p:spPr>
          <a:xfrm>
            <a:off x="2779070" y="2448933"/>
            <a:ext cx="2694537" cy="184594"/>
          </a:xfrm>
          <a:prstGeom prst="rect">
            <a:avLst/>
          </a:prstGeom>
          <a:noFill/>
        </p:spPr>
        <p:txBody>
          <a:bodyPr wrap="square" lIns="0" tIns="0" rIns="0" bIns="0" rtlCol="0" anchor="ctr">
            <a:spAutoFit/>
          </a:bodyPr>
          <a:lstStyle/>
          <a:p>
            <a:pPr defTabSz="914112" eaLnBrk="1" fontAlgn="auto" hangingPunct="1">
              <a:spcBef>
                <a:spcPts val="0"/>
              </a:spcBef>
              <a:spcAft>
                <a:spcPts val="0"/>
              </a:spcAft>
            </a:pPr>
            <a:r>
              <a:rPr kumimoji="1" lang="zh-CN" altLang="en-US" sz="1200" b="1" dirty="0">
                <a:solidFill>
                  <a:srgbClr val="C00000"/>
                </a:solidFill>
                <a:latin typeface="Arial Unicode MS" panose="020B0604020202020204" pitchFamily="34" charset="-122"/>
                <a:ea typeface="微软雅黑" panose="020B0503020204020204" pitchFamily="34" charset="-122"/>
              </a:rPr>
              <a:t>Top-Level Architecture </a:t>
            </a:r>
            <a:r>
              <a:rPr kumimoji="1" lang="en-US" altLang="zh-CN" sz="1200" b="1" dirty="0">
                <a:solidFill>
                  <a:srgbClr val="C00000"/>
                </a:solidFill>
                <a:latin typeface="Arial Unicode MS" panose="020B0604020202020204" pitchFamily="34" charset="-122"/>
                <a:ea typeface="微软雅黑" panose="020B0503020204020204" pitchFamily="34" charset="-122"/>
              </a:rPr>
              <a:t>&amp; </a:t>
            </a:r>
            <a:r>
              <a:rPr kumimoji="1" lang="zh-CN" altLang="en-US" sz="1200" b="1" dirty="0">
                <a:solidFill>
                  <a:srgbClr val="C00000"/>
                </a:solidFill>
                <a:latin typeface="Arial Unicode MS" panose="020B0604020202020204" pitchFamily="34" charset="-122"/>
                <a:ea typeface="微软雅黑" panose="020B0503020204020204" pitchFamily="34" charset="-122"/>
              </a:rPr>
              <a:t>Scenarios</a:t>
            </a:r>
          </a:p>
        </p:txBody>
      </p:sp>
      <p:sp>
        <p:nvSpPr>
          <p:cNvPr id="235" name="文本框 234"/>
          <p:cNvSpPr txBox="1"/>
          <p:nvPr/>
        </p:nvSpPr>
        <p:spPr>
          <a:xfrm>
            <a:off x="6339641" y="2448933"/>
            <a:ext cx="2999606" cy="184595"/>
          </a:xfrm>
          <a:prstGeom prst="rect">
            <a:avLst/>
          </a:prstGeom>
          <a:solidFill>
            <a:srgbClr val="F5F5F5"/>
          </a:solidFill>
        </p:spPr>
        <p:txBody>
          <a:bodyPr wrap="square" lIns="0" tIns="0" rIns="0" bIns="0" rtlCol="0" anchor="ctr">
            <a:spAutoFit/>
          </a:bodyPr>
          <a:lstStyle/>
          <a:p>
            <a:pPr defTabSz="914112" eaLnBrk="1" fontAlgn="auto" hangingPunct="1">
              <a:spcBef>
                <a:spcPts val="0"/>
              </a:spcBef>
              <a:spcAft>
                <a:spcPts val="0"/>
              </a:spcAft>
            </a:pPr>
            <a:r>
              <a:rPr kumimoji="1" lang="zh-CN" altLang="en-US" sz="1200" b="1" dirty="0">
                <a:solidFill>
                  <a:srgbClr val="C00000"/>
                </a:solidFill>
                <a:latin typeface="Arial Unicode MS" panose="020B0604020202020204" pitchFamily="34" charset="-122"/>
                <a:ea typeface="微软雅黑" panose="020B0503020204020204" pitchFamily="34" charset="-122"/>
              </a:rPr>
              <a:t>Technical Architecture </a:t>
            </a:r>
            <a:r>
              <a:rPr kumimoji="1" lang="en-US" altLang="zh-CN" sz="1200" b="1" dirty="0">
                <a:solidFill>
                  <a:srgbClr val="C00000"/>
                </a:solidFill>
                <a:latin typeface="Arial Unicode MS" panose="020B0604020202020204" pitchFamily="34" charset="-122"/>
                <a:ea typeface="微软雅黑" panose="020B0503020204020204" pitchFamily="34" charset="-122"/>
              </a:rPr>
              <a:t>&amp; Level Definition</a:t>
            </a:r>
            <a:endParaRPr kumimoji="1" lang="zh-CN" altLang="en-US" sz="1200" b="1" dirty="0">
              <a:solidFill>
                <a:srgbClr val="C00000"/>
              </a:solidFill>
              <a:latin typeface="Arial Unicode MS" panose="020B0604020202020204" pitchFamily="34" charset="-122"/>
              <a:ea typeface="微软雅黑" panose="020B0503020204020204" pitchFamily="34" charset="-122"/>
            </a:endParaRPr>
          </a:p>
        </p:txBody>
      </p:sp>
      <p:sp>
        <p:nvSpPr>
          <p:cNvPr id="236" name="文本框 235"/>
          <p:cNvSpPr txBox="1"/>
          <p:nvPr/>
        </p:nvSpPr>
        <p:spPr>
          <a:xfrm>
            <a:off x="10098079" y="2448933"/>
            <a:ext cx="1035952" cy="184595"/>
          </a:xfrm>
          <a:prstGeom prst="rect">
            <a:avLst/>
          </a:prstGeom>
          <a:solidFill>
            <a:srgbClr val="EFEFEF"/>
          </a:solidFill>
        </p:spPr>
        <p:txBody>
          <a:bodyPr wrap="square" lIns="0" tIns="0" rIns="0" bIns="0" rtlCol="0" anchor="ctr">
            <a:spAutoFit/>
          </a:bodyPr>
          <a:lstStyle/>
          <a:p>
            <a:pPr defTabSz="914112" eaLnBrk="1" fontAlgn="auto" hangingPunct="1">
              <a:spcBef>
                <a:spcPts val="0"/>
              </a:spcBef>
              <a:spcAft>
                <a:spcPts val="0"/>
              </a:spcAft>
            </a:pPr>
            <a:r>
              <a:rPr kumimoji="1" lang="en-US" altLang="zh-CN" sz="1200" b="1" dirty="0">
                <a:solidFill>
                  <a:srgbClr val="C00000"/>
                </a:solidFill>
                <a:latin typeface="Arial Unicode MS" panose="020B0604020202020204" pitchFamily="34" charset="-122"/>
                <a:ea typeface="微软雅黑" panose="020B0503020204020204" pitchFamily="34" charset="-122"/>
              </a:rPr>
              <a:t>C</a:t>
            </a:r>
            <a:r>
              <a:rPr kumimoji="1" lang="zh-CN" altLang="en-US" sz="1200" b="1" dirty="0">
                <a:solidFill>
                  <a:srgbClr val="C00000"/>
                </a:solidFill>
                <a:latin typeface="Arial Unicode MS" panose="020B0604020202020204" pitchFamily="34" charset="-122"/>
                <a:ea typeface="微软雅黑" panose="020B0503020204020204" pitchFamily="34" charset="-122"/>
              </a:rPr>
              <a:t>ollaboration</a:t>
            </a:r>
          </a:p>
        </p:txBody>
      </p:sp>
      <p:cxnSp>
        <p:nvCxnSpPr>
          <p:cNvPr id="254" name="直接箭头连接符 253"/>
          <p:cNvCxnSpPr/>
          <p:nvPr/>
        </p:nvCxnSpPr>
        <p:spPr>
          <a:xfrm>
            <a:off x="10988984" y="2541230"/>
            <a:ext cx="361112" cy="0"/>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a:off x="788923" y="2541230"/>
            <a:ext cx="344224" cy="1"/>
          </a:xfrm>
          <a:prstGeom prst="straightConnector1">
            <a:avLst/>
          </a:prstGeom>
          <a:ln w="3175">
            <a:solidFill>
              <a:schemeClr val="bg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862344" y="4166532"/>
            <a:ext cx="1886861" cy="1160281"/>
            <a:chOff x="3832455" y="3634975"/>
            <a:chExt cx="2911910" cy="1921303"/>
          </a:xfrm>
        </p:grpSpPr>
        <p:pic>
          <p:nvPicPr>
            <p:cNvPr id="105" name="图片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32455" y="3640659"/>
              <a:ext cx="1513721" cy="1915619"/>
            </a:xfrm>
            <a:prstGeom prst="rect">
              <a:avLst/>
            </a:prstGeom>
            <a:ln>
              <a:solidFill>
                <a:schemeClr val="bg1">
                  <a:lumMod val="60000"/>
                  <a:lumOff val="40000"/>
                </a:schemeClr>
              </a:solid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p:spPr>
        </p:pic>
        <p:pic>
          <p:nvPicPr>
            <p:cNvPr id="2" name="图片 1"/>
            <p:cNvPicPr>
              <a:picLocks noChangeAspect="1"/>
            </p:cNvPicPr>
            <p:nvPr/>
          </p:nvPicPr>
          <p:blipFill>
            <a:blip r:embed="rId13"/>
            <a:stretch>
              <a:fillRect/>
            </a:stretch>
          </p:blipFill>
          <p:spPr>
            <a:xfrm>
              <a:off x="5262609" y="3634975"/>
              <a:ext cx="1481756" cy="1851744"/>
            </a:xfrm>
            <a:prstGeom prst="rect">
              <a:avLst/>
            </a:prstGeom>
            <a:pattFill prst="dotGrid">
              <a:fgClr>
                <a:schemeClr val="bg2">
                  <a:lumMod val="90000"/>
                </a:schemeClr>
              </a:fgClr>
              <a:bgClr>
                <a:schemeClr val="tx2">
                  <a:lumMod val="95000"/>
                </a:schemeClr>
              </a:bgClr>
            </a:pattFill>
            <a:ln>
              <a:solidFill>
                <a:schemeClr val="tx1">
                  <a:lumMod val="50000"/>
                  <a:lumOff val="50000"/>
                </a:schemeClr>
              </a:solidFill>
            </a:ln>
            <a:effectLst>
              <a:reflection blurRad="6350" stA="50000" endA="300" endPos="38500" dist="50800" dir="5400000" sy="-100000" algn="bl" rotWithShape="0"/>
            </a:effectLst>
            <a:scene3d>
              <a:camera prst="perspectiveContrastingLeftFacing">
                <a:rot lat="300000" lon="1800000" rev="0"/>
              </a:camera>
              <a:lightRig rig="threePt" dir="t">
                <a:rot lat="0" lon="0" rev="2700000"/>
              </a:lightRig>
            </a:scene3d>
          </p:spPr>
        </p:pic>
      </p:grpSp>
      <p:sp>
        <p:nvSpPr>
          <p:cNvPr id="118" name="矩形 117"/>
          <p:cNvSpPr/>
          <p:nvPr/>
        </p:nvSpPr>
        <p:spPr>
          <a:xfrm>
            <a:off x="10354609" y="1706248"/>
            <a:ext cx="559550" cy="21536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457017" fontAlgn="auto">
              <a:spcBef>
                <a:spcPts val="0"/>
              </a:spcBef>
              <a:spcAft>
                <a:spcPts val="0"/>
              </a:spcAft>
            </a:pPr>
            <a:r>
              <a:rPr lang="en-US" altLang="zh-CN" sz="800">
                <a:solidFill>
                  <a:srgbClr val="666666"/>
                </a:solidFill>
                <a:latin typeface="Arial Unicode MS" panose="020B0604020202020204" pitchFamily="34" charset="-122"/>
                <a:ea typeface="微软雅黑" panose="020B0503020204020204" pitchFamily="34" charset="-122"/>
                <a:sym typeface="Arial" pitchFamily="34" charset="-122"/>
              </a:rPr>
              <a:t>2020.10</a:t>
            </a:r>
            <a:endParaRPr lang="zh-CN" altLang="en-US" sz="800">
              <a:solidFill>
                <a:srgbClr val="666666"/>
              </a:solidFill>
              <a:latin typeface="Arial Unicode MS" panose="020B0604020202020204" pitchFamily="34" charset="-122"/>
              <a:ea typeface="微软雅黑" panose="020B0503020204020204" pitchFamily="34" charset="-122"/>
              <a:sym typeface="Arial" panose="020B0604020202020204" pitchFamily="34" charset="0"/>
            </a:endParaRPr>
          </a:p>
        </p:txBody>
      </p:sp>
      <p:pic>
        <p:nvPicPr>
          <p:cNvPr id="119" name="图片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65738" y="1239728"/>
            <a:ext cx="737290" cy="397280"/>
          </a:xfrm>
          <a:prstGeom prst="rect">
            <a:avLst/>
          </a:prstGeom>
        </p:spPr>
      </p:pic>
      <p:sp>
        <p:nvSpPr>
          <p:cNvPr id="120" name="矩形 119"/>
          <p:cNvSpPr/>
          <p:nvPr/>
        </p:nvSpPr>
        <p:spPr>
          <a:xfrm>
            <a:off x="10102914" y="2037511"/>
            <a:ext cx="1232305" cy="312602"/>
          </a:xfrm>
          <a:prstGeom prst="rect">
            <a:avLst/>
          </a:prstGeom>
          <a:ln w="3175">
            <a:miter lim="400000"/>
          </a:ln>
        </p:spPr>
        <p:txBody>
          <a:bodyPr wrap="square" lIns="8543" tIns="8543" rIns="8543" bIns="8543" anchor="t">
            <a:spAutoFit/>
          </a:bodyPr>
          <a:lstStyle/>
          <a:p>
            <a:pPr algn="ctr" defTabSz="139813" eaLnBrk="1" fontAlgn="ctr" hangingPunct="1">
              <a:lnSpc>
                <a:spcPct val="120000"/>
              </a:lnSpc>
              <a:spcBef>
                <a:spcPts val="0"/>
              </a:spcBef>
              <a:spcAft>
                <a:spcPts val="0"/>
              </a:spcAft>
            </a:pPr>
            <a:r>
              <a:rPr lang="en-US" altLang="zh-CN" sz="800" dirty="0">
                <a:solidFill>
                  <a:srgbClr val="C00000"/>
                </a:solidFill>
                <a:latin typeface="Arial Unicode MS" panose="020B0604020202020204" pitchFamily="34" charset="-122"/>
                <a:ea typeface="微软雅黑" panose="020B0503020204020204" pitchFamily="34" charset="-122"/>
                <a:cs typeface="Huawei Sans"/>
              </a:rPr>
              <a:t>AN </a:t>
            </a:r>
            <a:r>
              <a:rPr lang="zh-CN" altLang="en-US" sz="800" dirty="0">
                <a:solidFill>
                  <a:srgbClr val="C00000"/>
                </a:solidFill>
                <a:latin typeface="Arial Unicode MS" panose="020B0604020202020204" pitchFamily="34" charset="-122"/>
                <a:ea typeface="微软雅黑" panose="020B0503020204020204" pitchFamily="34" charset="-122"/>
                <a:cs typeface="Huawei Sans"/>
              </a:rPr>
              <a:t>R20</a:t>
            </a:r>
          </a:p>
          <a:p>
            <a:pPr algn="ctr" defTabSz="139813" eaLnBrk="1" fontAlgn="ctr" hangingPunct="1">
              <a:lnSpc>
                <a:spcPct val="120000"/>
              </a:lnSpc>
              <a:spcBef>
                <a:spcPts val="0"/>
              </a:spcBef>
              <a:spcAft>
                <a:spcPts val="0"/>
              </a:spcAft>
            </a:pPr>
            <a:r>
              <a:rPr lang="zh-CN" altLang="en-US" sz="800" dirty="0">
                <a:solidFill>
                  <a:srgbClr val="C00000"/>
                </a:solidFill>
                <a:latin typeface="Arial Unicode MS" panose="020B0604020202020204" pitchFamily="34" charset="-122"/>
                <a:ea typeface="微软雅黑" panose="020B0503020204020204" pitchFamily="34" charset="-122"/>
                <a:cs typeface="Huawei Sans"/>
              </a:rPr>
              <a:t>Cross-</a:t>
            </a:r>
            <a:r>
              <a:rPr lang="en-US" altLang="zh-CN" sz="800" dirty="0">
                <a:solidFill>
                  <a:srgbClr val="C00000"/>
                </a:solidFill>
                <a:latin typeface="Arial Unicode MS" panose="020B0604020202020204" pitchFamily="34" charset="-122"/>
                <a:ea typeface="微软雅黑" panose="020B0503020204020204" pitchFamily="34" charset="-122"/>
                <a:cs typeface="Huawei Sans"/>
              </a:rPr>
              <a:t>SDOs </a:t>
            </a:r>
            <a:r>
              <a:rPr lang="zh-CN" altLang="en-US" sz="800" dirty="0">
                <a:solidFill>
                  <a:srgbClr val="C00000"/>
                </a:solidFill>
                <a:latin typeface="Arial Unicode MS" panose="020B0604020202020204" pitchFamily="34" charset="-122"/>
                <a:ea typeface="微软雅黑" panose="020B0503020204020204" pitchFamily="34" charset="-122"/>
                <a:cs typeface="Huawei Sans"/>
              </a:rPr>
              <a:t>workshop</a:t>
            </a:r>
            <a:endParaRPr lang="en-US" altLang="zh-CN" sz="800" dirty="0">
              <a:solidFill>
                <a:srgbClr val="C00000"/>
              </a:solidFill>
              <a:latin typeface="Arial Unicode MS" panose="020B0604020202020204" pitchFamily="34" charset="-122"/>
              <a:ea typeface="微软雅黑" panose="020B0503020204020204" pitchFamily="34" charset="-122"/>
              <a:cs typeface="Huawei Sans"/>
            </a:endParaRPr>
          </a:p>
        </p:txBody>
      </p:sp>
      <p:grpSp>
        <p:nvGrpSpPr>
          <p:cNvPr id="3" name="组合 2"/>
          <p:cNvGrpSpPr/>
          <p:nvPr/>
        </p:nvGrpSpPr>
        <p:grpSpPr>
          <a:xfrm>
            <a:off x="4522454" y="5501513"/>
            <a:ext cx="2743185" cy="616227"/>
            <a:chOff x="4463165" y="5525664"/>
            <a:chExt cx="2744257" cy="616468"/>
          </a:xfrm>
        </p:grpSpPr>
        <p:sp>
          <p:nvSpPr>
            <p:cNvPr id="18" name="矩形 17"/>
            <p:cNvSpPr/>
            <p:nvPr/>
          </p:nvSpPr>
          <p:spPr>
            <a:xfrm>
              <a:off x="4463165" y="5525664"/>
              <a:ext cx="1297150" cy="600164"/>
            </a:xfrm>
            <a:prstGeom prst="rect">
              <a:avLst/>
            </a:prstGeom>
          </p:spPr>
          <p:txBody>
            <a:bodyPr wrap="none">
              <a:spAutoFit/>
            </a:bodyPr>
            <a:lstStyle/>
            <a:p>
              <a:pPr defTabSz="914112" eaLnBrk="1" fontAlgn="auto" hangingPunct="1">
                <a:spcBef>
                  <a:spcPts val="0"/>
                </a:spcBef>
                <a:spcAft>
                  <a:spcPts val="0"/>
                </a:spcAft>
              </a:pPr>
              <a:r>
                <a:rPr lang="en-US" altLang="zh-CN" sz="1100" b="1" dirty="0">
                  <a:solidFill>
                    <a:srgbClr val="1D1D1A"/>
                  </a:solidFill>
                  <a:latin typeface="Arial Unicode MS" panose="020B0604020202020204" pitchFamily="34" charset="-122"/>
                  <a:ea typeface="微软雅黑" panose="020B0503020204020204" pitchFamily="34" charset="-122"/>
                  <a:cs typeface="Calibri" panose="020F0502020204030204" pitchFamily="34" charset="0"/>
                </a:rPr>
                <a:t>R19 Whitepaper:</a:t>
              </a:r>
              <a:endParaRPr lang="en-US" altLang="zh-CN" sz="1100" b="1" dirty="0">
                <a:solidFill>
                  <a:srgbClr val="1D1D1A"/>
                </a:solidFill>
                <a:latin typeface="Arial Unicode MS" panose="020B0604020202020204" pitchFamily="34" charset="-122"/>
                <a:ea typeface="微软雅黑" panose="020B0503020204020204" pitchFamily="34" charset="-122"/>
              </a:endParaRPr>
            </a:p>
            <a:p>
              <a:pPr defTabSz="914112" eaLnBrk="1" fontAlgn="auto" hangingPunct="1">
                <a:spcBef>
                  <a:spcPts val="0"/>
                </a:spcBef>
                <a:spcAft>
                  <a:spcPts val="0"/>
                </a:spcAft>
              </a:pPr>
              <a:r>
                <a:rPr lang="en-US" altLang="zh-CN" sz="1100" dirty="0">
                  <a:solidFill>
                    <a:srgbClr val="1D1D1A"/>
                  </a:solidFill>
                  <a:latin typeface="Arial Unicode MS" panose="020B0604020202020204" pitchFamily="34" charset="-122"/>
                  <a:ea typeface="微软雅黑" panose="020B0503020204020204" pitchFamily="34" charset="-122"/>
                </a:rPr>
                <a:t>6 company</a:t>
              </a:r>
            </a:p>
            <a:p>
              <a:pPr defTabSz="914112" eaLnBrk="1" fontAlgn="auto" hangingPunct="1">
                <a:spcBef>
                  <a:spcPts val="0"/>
                </a:spcBef>
                <a:spcAft>
                  <a:spcPts val="0"/>
                </a:spcAft>
              </a:pPr>
              <a:r>
                <a:rPr lang="en-US" altLang="zh-CN" sz="1100" dirty="0">
                  <a:solidFill>
                    <a:srgbClr val="1D1D1A"/>
                  </a:solidFill>
                  <a:latin typeface="Arial Unicode MS" panose="020B0604020202020204" pitchFamily="34" charset="-122"/>
                  <a:ea typeface="微软雅黑" panose="020B0503020204020204" pitchFamily="34" charset="-122"/>
                </a:rPr>
                <a:t>9 Contributors</a:t>
              </a:r>
            </a:p>
          </p:txBody>
        </p:sp>
        <p:sp>
          <p:nvSpPr>
            <p:cNvPr id="20" name="矩形 19"/>
            <p:cNvSpPr/>
            <p:nvPr/>
          </p:nvSpPr>
          <p:spPr>
            <a:xfrm>
              <a:off x="5910272" y="5541968"/>
              <a:ext cx="1297150" cy="600164"/>
            </a:xfrm>
            <a:prstGeom prst="rect">
              <a:avLst/>
            </a:prstGeom>
          </p:spPr>
          <p:txBody>
            <a:bodyPr wrap="none">
              <a:spAutoFit/>
            </a:bodyPr>
            <a:lstStyle/>
            <a:p>
              <a:pPr defTabSz="914112" eaLnBrk="1" fontAlgn="auto" hangingPunct="1">
                <a:spcBef>
                  <a:spcPts val="0"/>
                </a:spcBef>
                <a:spcAft>
                  <a:spcPts val="0"/>
                </a:spcAft>
              </a:pPr>
              <a:r>
                <a:rPr lang="en-US" altLang="zh-CN" sz="1100" b="1" dirty="0">
                  <a:solidFill>
                    <a:srgbClr val="C00000"/>
                  </a:solidFill>
                  <a:latin typeface="Arial Unicode MS" panose="020B0604020202020204" pitchFamily="34" charset="-122"/>
                  <a:ea typeface="微软雅黑" panose="020B0503020204020204" pitchFamily="34" charset="-122"/>
                  <a:cs typeface="Calibri" panose="020F0502020204030204" pitchFamily="34" charset="0"/>
                </a:rPr>
                <a:t>R20 Whitepaper:</a:t>
              </a:r>
            </a:p>
            <a:p>
              <a:pPr defTabSz="914112" eaLnBrk="1" fontAlgn="auto" hangingPunct="1">
                <a:spcBef>
                  <a:spcPts val="0"/>
                </a:spcBef>
                <a:spcAft>
                  <a:spcPts val="0"/>
                </a:spcAft>
              </a:pPr>
              <a:r>
                <a:rPr lang="en-US" altLang="zh-CN" sz="1100" dirty="0">
                  <a:solidFill>
                    <a:srgbClr val="C00000"/>
                  </a:solidFill>
                  <a:latin typeface="Arial Unicode MS" panose="020B0604020202020204" pitchFamily="34" charset="-122"/>
                  <a:ea typeface="微软雅黑" panose="020B0503020204020204" pitchFamily="34" charset="-122"/>
                </a:rPr>
                <a:t>22 company</a:t>
              </a:r>
              <a:endParaRPr lang="en-US" altLang="zh-CN" sz="1100" dirty="0">
                <a:solidFill>
                  <a:srgbClr val="C00000"/>
                </a:solidFill>
                <a:latin typeface="Arial Unicode MS" panose="020B0604020202020204" pitchFamily="34" charset="-122"/>
                <a:ea typeface="微软雅黑" panose="020B0503020204020204" pitchFamily="34" charset="-122"/>
                <a:cs typeface="Calibri" panose="020F0502020204030204" pitchFamily="34" charset="0"/>
              </a:endParaRPr>
            </a:p>
            <a:p>
              <a:pPr defTabSz="914112" eaLnBrk="1" fontAlgn="auto" hangingPunct="1">
                <a:spcBef>
                  <a:spcPts val="0"/>
                </a:spcBef>
                <a:spcAft>
                  <a:spcPts val="0"/>
                </a:spcAft>
              </a:pPr>
              <a:r>
                <a:rPr lang="en-US" altLang="zh-CN" sz="1100" dirty="0">
                  <a:solidFill>
                    <a:srgbClr val="C00000"/>
                  </a:solidFill>
                  <a:latin typeface="Arial Unicode MS" panose="020B0604020202020204" pitchFamily="34" charset="-122"/>
                  <a:ea typeface="微软雅黑" panose="020B0503020204020204" pitchFamily="34" charset="-122"/>
                </a:rPr>
                <a:t>41 Contributors</a:t>
              </a:r>
              <a:endParaRPr lang="zh-CN" altLang="en-US" sz="1100" dirty="0">
                <a:solidFill>
                  <a:srgbClr val="C00000"/>
                </a:solidFill>
                <a:latin typeface="Arial Unicode MS" panose="020B0604020202020204" pitchFamily="34" charset="-122"/>
                <a:ea typeface="微软雅黑" panose="020B0503020204020204" pitchFamily="34" charset="-122"/>
              </a:endParaRPr>
            </a:p>
          </p:txBody>
        </p:sp>
        <p:sp>
          <p:nvSpPr>
            <p:cNvPr id="21" name="右箭头 20"/>
            <p:cNvSpPr/>
            <p:nvPr/>
          </p:nvSpPr>
          <p:spPr>
            <a:xfrm>
              <a:off x="5632942" y="5775125"/>
              <a:ext cx="251738" cy="239850"/>
            </a:xfrm>
            <a:prstGeom prst="rightArrow">
              <a:avLst/>
            </a:prstGeom>
            <a:gradFill flip="none" rotWithShape="1">
              <a:gsLst>
                <a:gs pos="0">
                  <a:srgbClr val="C7C7C7">
                    <a:shade val="30000"/>
                    <a:satMod val="115000"/>
                  </a:srgbClr>
                </a:gs>
                <a:gs pos="50000">
                  <a:srgbClr val="C7C7C7">
                    <a:shade val="67500"/>
                    <a:satMod val="115000"/>
                  </a:srgbClr>
                </a:gs>
                <a:gs pos="100000">
                  <a:srgbClr val="C7C7C7">
                    <a:shade val="100000"/>
                    <a:satMod val="115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defTabSz="914112" eaLnBrk="1" fontAlgn="auto" hangingPunct="1">
                <a:spcBef>
                  <a:spcPts val="0"/>
                </a:spcBef>
                <a:spcAft>
                  <a:spcPts val="0"/>
                </a:spcAft>
              </a:pPr>
              <a:endParaRPr lang="zh-CN" altLang="en-US" sz="1599">
                <a:solidFill>
                  <a:srgbClr val="666666"/>
                </a:solidFill>
                <a:latin typeface="Arial Unicode MS" panose="020B0604020202020204" pitchFamily="34" charset="-122"/>
                <a:ea typeface="微软雅黑" panose="020B0503020204020204" pitchFamily="34" charset="-122"/>
              </a:endParaRPr>
            </a:p>
          </p:txBody>
        </p:sp>
      </p:grpSp>
      <p:sp>
        <p:nvSpPr>
          <p:cNvPr id="77" name="文本框 52"/>
          <p:cNvSpPr txBox="1"/>
          <p:nvPr/>
        </p:nvSpPr>
        <p:spPr>
          <a:xfrm>
            <a:off x="703523" y="2037519"/>
            <a:ext cx="831922" cy="299008"/>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0" tIns="8540" rIns="8540" bIns="8540" anchor="t">
            <a:spAutoFit/>
          </a:bodyPr>
          <a:lstStyle/>
          <a:p>
            <a:pPr algn="ctr" defTabSz="139757" eaLnBrk="1" fontAlgn="auto" hangingPunct="1">
              <a:lnSpc>
                <a:spcPct val="120000"/>
              </a:lnSpc>
              <a:spcBef>
                <a:spcPts val="0"/>
              </a:spcBef>
              <a:spcAft>
                <a:spcPts val="0"/>
              </a:spcAft>
              <a:defRPr sz="1400">
                <a:solidFill>
                  <a:srgbClr val="FFC500"/>
                </a:solidFill>
                <a:latin typeface="Arial"/>
                <a:ea typeface="Huawei Sans"/>
                <a:cs typeface="Huawei Sans"/>
                <a:sym typeface="Huawei Sans"/>
              </a:defRPr>
            </a:pPr>
            <a:r>
              <a:rPr lang="en-US" altLang="zh-CN"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ENI</a:t>
            </a:r>
            <a:r>
              <a:rPr lang="en-US"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 </a:t>
            </a:r>
          </a:p>
          <a:p>
            <a:pPr algn="ctr" defTabSz="139757" eaLnBrk="1" fontAlgn="auto" hangingPunct="1">
              <a:lnSpc>
                <a:spcPct val="120000"/>
              </a:lnSpc>
              <a:spcBef>
                <a:spcPts val="0"/>
              </a:spcBef>
              <a:spcAft>
                <a:spcPts val="0"/>
              </a:spcAft>
              <a:defRPr sz="1400">
                <a:solidFill>
                  <a:srgbClr val="FFC500"/>
                </a:solidFill>
                <a:latin typeface="Arial"/>
                <a:ea typeface="Huawei Sans"/>
                <a:cs typeface="Huawei Sans"/>
                <a:sym typeface="Huawei Sans"/>
              </a:defRPr>
            </a:pPr>
            <a:r>
              <a:rPr lang="en-US"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work group</a:t>
            </a:r>
            <a:endParaRPr lang="en-US" altLang="zh-CN"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endParaRPr>
          </a:p>
        </p:txBody>
      </p:sp>
      <p:sp>
        <p:nvSpPr>
          <p:cNvPr id="78" name="文本框 52"/>
          <p:cNvSpPr txBox="1"/>
          <p:nvPr/>
        </p:nvSpPr>
        <p:spPr>
          <a:xfrm>
            <a:off x="1583991" y="2037516"/>
            <a:ext cx="1059008"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p>
            <a:pPr algn="ctr" defTabSz="139813" eaLnBrk="1" fontAlgn="ctr" hangingPunct="1">
              <a:lnSpc>
                <a:spcPct val="120000"/>
              </a:lnSpc>
              <a:spcBef>
                <a:spcPts val="0"/>
              </a:spcBef>
              <a:spcAft>
                <a:spcPts val="0"/>
              </a:spcAft>
              <a:defRPr sz="1400">
                <a:solidFill>
                  <a:srgbClr val="FFC500"/>
                </a:solidFill>
                <a:latin typeface="Arial"/>
                <a:ea typeface="Huawei Sans"/>
                <a:cs typeface="Huawei Sans"/>
                <a:sym typeface="Huawei Sans"/>
              </a:defRPr>
            </a:pPr>
            <a:r>
              <a:rPr lang="en-US"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AN </a:t>
            </a:r>
            <a:r>
              <a:rPr lang="en-US" altLang="zh-CN"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R19</a:t>
            </a:r>
            <a:endParaRPr lang="en-US"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endParaRPr>
          </a:p>
          <a:p>
            <a:pPr algn="ctr" defTabSz="139813" eaLnBrk="1" fontAlgn="ctr" hangingPunct="1">
              <a:lnSpc>
                <a:spcPct val="120000"/>
              </a:lnSpc>
              <a:spcBef>
                <a:spcPts val="0"/>
              </a:spcBef>
              <a:spcAft>
                <a:spcPts val="0"/>
              </a:spcAft>
              <a:defRPr sz="1400">
                <a:solidFill>
                  <a:srgbClr val="FFC500"/>
                </a:solidFill>
                <a:latin typeface="Arial"/>
                <a:ea typeface="Huawei Sans"/>
                <a:cs typeface="Huawei Sans"/>
                <a:sym typeface="Huawei Sans"/>
              </a:defRPr>
            </a:pPr>
            <a:r>
              <a:rPr lang="en-US"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rPr>
              <a:t>white paper</a:t>
            </a:r>
            <a:endParaRPr lang="en-US" altLang="zh-CN" sz="800"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sym typeface="Huawei Sans" panose="020C0503030203020204" pitchFamily="34" charset="0"/>
            </a:endParaRPr>
          </a:p>
        </p:txBody>
      </p:sp>
      <p:sp>
        <p:nvSpPr>
          <p:cNvPr id="79" name="文本框 52"/>
          <p:cNvSpPr txBox="1"/>
          <p:nvPr/>
        </p:nvSpPr>
        <p:spPr>
          <a:xfrm>
            <a:off x="4905752" y="2037516"/>
            <a:ext cx="826452"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AI in Network</a:t>
            </a:r>
          </a:p>
          <a:p>
            <a:pPr defTabSz="139813" eaLnBrk="1" hangingPunct="1">
              <a:spcBef>
                <a:spcPts val="0"/>
              </a:spcBef>
              <a:spcAft>
                <a:spcPts val="0"/>
              </a:spcAft>
            </a:pPr>
            <a:r>
              <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report</a:t>
            </a:r>
          </a:p>
        </p:txBody>
      </p:sp>
      <p:sp>
        <p:nvSpPr>
          <p:cNvPr id="80" name="文本框 52"/>
          <p:cNvSpPr txBox="1"/>
          <p:nvPr/>
        </p:nvSpPr>
        <p:spPr>
          <a:xfrm>
            <a:off x="2719608" y="2037516"/>
            <a:ext cx="1142586"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altLang="zh-CN"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MBB intelligence classification </a:t>
            </a:r>
            <a:endPar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endParaRPr>
          </a:p>
        </p:txBody>
      </p:sp>
      <p:sp>
        <p:nvSpPr>
          <p:cNvPr id="81" name="文本框 52"/>
          <p:cNvSpPr txBox="1"/>
          <p:nvPr/>
        </p:nvSpPr>
        <p:spPr>
          <a:xfrm>
            <a:off x="5895746" y="2037516"/>
            <a:ext cx="1211465"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Network intelligence grading standards</a:t>
            </a:r>
          </a:p>
        </p:txBody>
      </p:sp>
      <p:sp>
        <p:nvSpPr>
          <p:cNvPr id="82" name="文本框 52"/>
          <p:cNvSpPr txBox="1"/>
          <p:nvPr/>
        </p:nvSpPr>
        <p:spPr>
          <a:xfrm>
            <a:off x="7930372" y="2037516"/>
            <a:ext cx="1301811"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sz="800" b="0" i="0" dirty="0">
                <a:solidFill>
                  <a:srgbClr val="C00000"/>
                </a:solidFill>
                <a:latin typeface="Arial Unicode MS" panose="020B0604020202020204" pitchFamily="34" charset="-122"/>
                <a:cs typeface="Huawei Sans" panose="020C0503030203020204" pitchFamily="34" charset="0"/>
                <a:sym typeface="Huawei Sans" panose="020C0503030203020204" pitchFamily="34" charset="0"/>
              </a:rPr>
              <a:t>F5G E2E Mgmt. </a:t>
            </a:r>
          </a:p>
          <a:p>
            <a:pPr defTabSz="139813" eaLnBrk="1" hangingPunct="1">
              <a:spcBef>
                <a:spcPts val="0"/>
              </a:spcBef>
              <a:spcAft>
                <a:spcPts val="0"/>
              </a:spcAft>
            </a:pPr>
            <a:r>
              <a:rPr lang="en-US" sz="800" b="0" i="0" dirty="0">
                <a:solidFill>
                  <a:srgbClr val="C00000"/>
                </a:solidFill>
                <a:latin typeface="Arial Unicode MS" panose="020B0604020202020204" pitchFamily="34" charset="-122"/>
                <a:cs typeface="Huawei Sans" panose="020C0503030203020204" pitchFamily="34" charset="0"/>
                <a:sym typeface="Huawei Sans" panose="020C0503030203020204" pitchFamily="34" charset="0"/>
              </a:rPr>
              <a:t>&amp; Ctrl. initiation</a:t>
            </a:r>
          </a:p>
        </p:txBody>
      </p:sp>
      <p:sp>
        <p:nvSpPr>
          <p:cNvPr id="83" name="文本框 52"/>
          <p:cNvSpPr txBox="1"/>
          <p:nvPr/>
        </p:nvSpPr>
        <p:spPr>
          <a:xfrm>
            <a:off x="9027455" y="2037516"/>
            <a:ext cx="1138856"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sz="800" b="0" i="0" dirty="0">
                <a:solidFill>
                  <a:srgbClr val="C00000"/>
                </a:solidFill>
                <a:latin typeface="Arial Unicode MS" panose="020B0604020202020204" pitchFamily="34" charset="-122"/>
                <a:cs typeface="Huawei Sans" panose="020C0503030203020204" pitchFamily="34" charset="0"/>
                <a:sym typeface="Huawei Sans" panose="020C0503030203020204" pitchFamily="34" charset="0"/>
              </a:rPr>
              <a:t>R17 AN grading standards </a:t>
            </a:r>
            <a:r>
              <a:rPr lang="en-US" altLang="zh-CN" sz="800" b="0" i="0" dirty="0">
                <a:solidFill>
                  <a:srgbClr val="C00000"/>
                </a:solidFill>
                <a:latin typeface="Arial Unicode MS" panose="020B0604020202020204" pitchFamily="34" charset="-122"/>
                <a:cs typeface="Huawei Sans" panose="020C0503030203020204" pitchFamily="34" charset="0"/>
                <a:sym typeface="Huawei Sans" panose="020C0503030203020204" pitchFamily="34" charset="0"/>
              </a:rPr>
              <a:t>Initiation </a:t>
            </a:r>
          </a:p>
        </p:txBody>
      </p:sp>
      <p:sp>
        <p:nvSpPr>
          <p:cNvPr id="84" name="文本框 52"/>
          <p:cNvSpPr txBox="1"/>
          <p:nvPr/>
        </p:nvSpPr>
        <p:spPr>
          <a:xfrm>
            <a:off x="3837758" y="2037515"/>
            <a:ext cx="1048570" cy="312602"/>
          </a:xfrm>
          <a:prstGeom prst="rect">
            <a:avLst/>
          </a:prstGeom>
          <a:ln w="3175">
            <a:miter lim="400000"/>
          </a:ln>
          <a:extLst>
            <a:ext uri="{C572A759-6A51-4108-AA02-DFA0A04FC94B}">
              <ma14:wrappingTextBoxFlag xmlns:a14="http://schemas.microsoft.com/office/drawing/2010/main" xmlns:m="http://schemas.openxmlformats.org/officeDocument/2006/math" xmlns:ma14="http://schemas.microsoft.com/office/mac/drawingml/2011/main" xmlns="" val="1"/>
            </a:ext>
          </a:extLst>
        </p:spPr>
        <p:txBody>
          <a:bodyPr wrap="square" lIns="8543" tIns="8543" rIns="8543" bIns="8543" anchor="t">
            <a:spAutoFit/>
          </a:bodyPr>
          <a:lstStyle>
            <a:defPPr>
              <a:defRPr lang="en-US"/>
            </a:defPPr>
            <a:lvl1pPr algn="ctr" defTabSz="139869" fontAlgn="ctr">
              <a:lnSpc>
                <a:spcPct val="120000"/>
              </a:lnSpc>
              <a:defRPr sz="1400" b="1" i="1">
                <a:solidFill>
                  <a:schemeClr val="bg1"/>
                </a:solidFill>
                <a:latin typeface="Arial" panose="020C0503030203020204" pitchFamily="34" charset="0"/>
                <a:ea typeface="微软雅黑" panose="020B0503020204020204" pitchFamily="34" charset="-122"/>
                <a:cs typeface="Huawei Sans"/>
              </a:defRPr>
            </a:lvl1pPr>
          </a:lstStyle>
          <a:p>
            <a:pPr defTabSz="139813" eaLnBrk="1" hangingPunct="1">
              <a:spcBef>
                <a:spcPts val="0"/>
              </a:spcBef>
              <a:spcAft>
                <a:spcPts val="0"/>
              </a:spcAft>
            </a:pPr>
            <a:r>
              <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AN </a:t>
            </a:r>
            <a:r>
              <a:rPr lang="en-US" altLang="zh-CN"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a</a:t>
            </a:r>
            <a:r>
              <a:rPr lang="en-US" sz="800" b="0" i="0" dirty="0">
                <a:solidFill>
                  <a:srgbClr val="666666"/>
                </a:solidFill>
                <a:latin typeface="Arial Unicode MS" panose="020B0604020202020204" pitchFamily="34" charset="-122"/>
                <a:cs typeface="Huawei Sans" panose="020C0503030203020204" pitchFamily="34" charset="0"/>
                <a:sym typeface="Huawei Sans" panose="020C0503030203020204" pitchFamily="34" charset="0"/>
              </a:rPr>
              <a:t>rchitecture specifications</a:t>
            </a:r>
          </a:p>
        </p:txBody>
      </p:sp>
      <p:sp>
        <p:nvSpPr>
          <p:cNvPr id="85" name="矩形 84"/>
          <p:cNvSpPr/>
          <p:nvPr/>
        </p:nvSpPr>
        <p:spPr>
          <a:xfrm>
            <a:off x="7031455" y="2037511"/>
            <a:ext cx="1018434" cy="312602"/>
          </a:xfrm>
          <a:prstGeom prst="rect">
            <a:avLst/>
          </a:prstGeom>
          <a:ln w="3175">
            <a:miter lim="400000"/>
          </a:ln>
        </p:spPr>
        <p:txBody>
          <a:bodyPr wrap="square" lIns="8543" tIns="8543" rIns="8543" bIns="8543" anchor="t">
            <a:spAutoFit/>
          </a:bodyPr>
          <a:lstStyle/>
          <a:p>
            <a:pPr algn="ctr" defTabSz="139813" eaLnBrk="1" fontAlgn="ctr" hangingPunct="1">
              <a:lnSpc>
                <a:spcPct val="120000"/>
              </a:lnSpc>
              <a:spcBef>
                <a:spcPts val="0"/>
              </a:spcBef>
              <a:spcAft>
                <a:spcPts val="0"/>
              </a:spcAft>
            </a:pPr>
            <a:r>
              <a:rPr lang="en-US" altLang="zh-CN" sz="800" dirty="0">
                <a:solidFill>
                  <a:srgbClr val="666666"/>
                </a:solidFill>
                <a:latin typeface="Arial Unicode MS" panose="020B0604020202020204" pitchFamily="34" charset="-122"/>
                <a:ea typeface="微软雅黑" panose="020B0503020204020204" pitchFamily="34" charset="-122"/>
                <a:cs typeface="Huawei Sans"/>
              </a:rPr>
              <a:t>AN Business Architecture</a:t>
            </a:r>
          </a:p>
        </p:txBody>
      </p:sp>
      <p:sp>
        <p:nvSpPr>
          <p:cNvPr id="86" name="椭圆 85"/>
          <p:cNvSpPr/>
          <p:nvPr/>
        </p:nvSpPr>
        <p:spPr>
          <a:xfrm>
            <a:off x="10666682" y="1928137"/>
            <a:ext cx="56121" cy="5402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57017" fontAlgn="auto">
              <a:spcBef>
                <a:spcPts val="0"/>
              </a:spcBef>
              <a:spcAft>
                <a:spcPts val="0"/>
              </a:spcAft>
            </a:pPr>
            <a:endParaRPr lang="zh-CN" altLang="en-US" sz="800">
              <a:solidFill>
                <a:srgbClr val="1D1D1A"/>
              </a:solidFill>
              <a:latin typeface="Arial Unicode MS" panose="020B0604020202020204" pitchFamily="34" charset="-122"/>
              <a:ea typeface="微软雅黑" panose="020B0503020204020204" pitchFamily="34" charset="-122"/>
              <a:sym typeface="Arial" panose="020B0604020202020204" pitchFamily="34" charset="0"/>
            </a:endParaRPr>
          </a:p>
        </p:txBody>
      </p:sp>
      <p:sp>
        <p:nvSpPr>
          <p:cNvPr id="75" name="梯形 74"/>
          <p:cNvSpPr/>
          <p:nvPr/>
        </p:nvSpPr>
        <p:spPr>
          <a:xfrm>
            <a:off x="1753709" y="3182415"/>
            <a:ext cx="2313782" cy="160558"/>
          </a:xfrm>
          <a:prstGeom prst="trapezoid">
            <a:avLst>
              <a:gd name="adj" fmla="val 127330"/>
            </a:avLst>
          </a:prstGeom>
          <a:gradFill flip="none" rotWithShape="1">
            <a:gsLst>
              <a:gs pos="0">
                <a:schemeClr val="bg1">
                  <a:alpha val="19000"/>
                </a:schemeClr>
              </a:gs>
              <a:gs pos="50000">
                <a:schemeClr val="bg1">
                  <a:alpha val="4000"/>
                </a:schemeClr>
              </a:gs>
              <a:gs pos="90000">
                <a:schemeClr val="bg1">
                  <a:alpha val="0"/>
                </a:schemeClr>
              </a:gs>
            </a:gsLst>
            <a:lin ang="16200000" scaled="1"/>
          </a:gradFill>
          <a:ln w="25400" cap="flat" cmpd="sng" algn="ctr">
            <a:noFill/>
            <a:prstDash val="solid"/>
          </a:ln>
          <a:effectLst/>
        </p:spPr>
        <p:txBody>
          <a:bodyPr rtlCol="0" anchor="ctr"/>
          <a:lstStyle/>
          <a:p>
            <a:pPr algn="ctr" defTabSz="1917597" eaLnBrk="1" fontAlgn="auto" hangingPunct="1">
              <a:spcBef>
                <a:spcPts val="0"/>
              </a:spcBef>
              <a:spcAft>
                <a:spcPts val="0"/>
              </a:spcAft>
            </a:pPr>
            <a:endParaRPr lang="zh-CN" altLang="en-US" sz="999" kern="0">
              <a:solidFill>
                <a:srgbClr val="1D1D1A"/>
              </a:solidFill>
              <a:latin typeface="Arial Unicode MS" panose="020B0604020202020204" pitchFamily="34" charset="-122"/>
              <a:ea typeface="微软雅黑" panose="020B0503020204020204" pitchFamily="34" charset="-122"/>
              <a:cs typeface="Huawei Sans" panose="020C0503030203020204" pitchFamily="34" charset="0"/>
            </a:endParaRPr>
          </a:p>
        </p:txBody>
      </p:sp>
      <p:sp>
        <p:nvSpPr>
          <p:cNvPr id="76" name="圆角矩形 119">
            <a:extLst>
              <a:ext uri="{FF2B5EF4-FFF2-40B4-BE49-F238E27FC236}">
                <a16:creationId xmlns:a16="http://schemas.microsoft.com/office/drawing/2014/main" id="{D581242C-AD81-4250-9921-E60C97B7E5B9}"/>
              </a:ext>
            </a:extLst>
          </p:cNvPr>
          <p:cNvSpPr/>
          <p:nvPr/>
        </p:nvSpPr>
        <p:spPr bwMode="auto">
          <a:xfrm>
            <a:off x="1763409" y="4060576"/>
            <a:ext cx="2304083" cy="347044"/>
          </a:xfrm>
          <a:prstGeom prst="roundRect">
            <a:avLst/>
          </a:prstGeom>
          <a:gradFill>
            <a:gsLst>
              <a:gs pos="0">
                <a:srgbClr val="C00000"/>
              </a:gs>
              <a:gs pos="69000">
                <a:schemeClr val="bg1"/>
              </a:gs>
            </a:gsLst>
            <a:lin ang="16200000" scaled="1"/>
          </a:gradFill>
          <a:ln w="19050" cap="flat" cmpd="sng" algn="ctr">
            <a:noFill/>
            <a:prstDash val="solid"/>
            <a:miter lim="800000"/>
          </a:ln>
          <a:effectLst/>
        </p:spPr>
        <p:txBody>
          <a:bodyPr rtlCol="0" anchor="ctr"/>
          <a:lstStyle/>
          <a:p>
            <a:pPr algn="ctr" defTabSz="913623" eaLnBrk="1" fontAlgn="auto" hangingPunct="1">
              <a:spcBef>
                <a:spcPts val="0"/>
              </a:spcBef>
              <a:spcAft>
                <a:spcPts val="0"/>
              </a:spcAft>
            </a:pPr>
            <a:r>
              <a:rPr lang="en-US" altLang="zh-CN" sz="11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Network Service Operations</a:t>
            </a:r>
            <a:endParaRPr lang="zh-CN" altLang="en-US" sz="11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nvGrpSpPr>
          <p:cNvPr id="87" name="组合 86"/>
          <p:cNvGrpSpPr/>
          <p:nvPr/>
        </p:nvGrpSpPr>
        <p:grpSpPr>
          <a:xfrm>
            <a:off x="2011049" y="4453255"/>
            <a:ext cx="1758680" cy="293417"/>
            <a:chOff x="-611342" y="4983048"/>
            <a:chExt cx="1942864" cy="344661"/>
          </a:xfrm>
        </p:grpSpPr>
        <p:cxnSp>
          <p:nvCxnSpPr>
            <p:cNvPr id="148" name="直接箭头连接符 147">
              <a:extLst>
                <a:ext uri="{FF2B5EF4-FFF2-40B4-BE49-F238E27FC236}">
                  <a16:creationId xmlns:a16="http://schemas.microsoft.com/office/drawing/2014/main" id="{CAB0FC80-0F5F-478E-8E74-021DF55650ED}"/>
                </a:ext>
              </a:extLst>
            </p:cNvPr>
            <p:cNvCxnSpPr>
              <a:cxnSpLocks/>
            </p:cNvCxnSpPr>
            <p:nvPr/>
          </p:nvCxnSpPr>
          <p:spPr bwMode="auto">
            <a:xfrm>
              <a:off x="-611342" y="4983048"/>
              <a:ext cx="0" cy="344661"/>
            </a:xfrm>
            <a:prstGeom prst="straightConnector1">
              <a:avLst/>
            </a:prstGeom>
            <a:noFill/>
            <a:ln w="12700" cap="flat" cmpd="sng" algn="ctr">
              <a:solidFill>
                <a:srgbClr val="FFFFFF">
                  <a:lumMod val="75000"/>
                </a:srgbClr>
              </a:solidFill>
              <a:prstDash val="solid"/>
              <a:round/>
              <a:headEnd type="triangle" w="med" len="med"/>
              <a:tailEnd type="triangle"/>
            </a:ln>
            <a:effectLst/>
          </p:spPr>
        </p:cxnSp>
        <p:cxnSp>
          <p:nvCxnSpPr>
            <p:cNvPr id="149" name="直接箭头连接符 148">
              <a:extLst>
                <a:ext uri="{FF2B5EF4-FFF2-40B4-BE49-F238E27FC236}">
                  <a16:creationId xmlns:a16="http://schemas.microsoft.com/office/drawing/2014/main" id="{F2C07948-F075-43B5-9F0E-AC776B1E9EFB}"/>
                </a:ext>
              </a:extLst>
            </p:cNvPr>
            <p:cNvCxnSpPr>
              <a:cxnSpLocks/>
            </p:cNvCxnSpPr>
            <p:nvPr/>
          </p:nvCxnSpPr>
          <p:spPr bwMode="auto">
            <a:xfrm>
              <a:off x="1331522" y="5029432"/>
              <a:ext cx="0" cy="298277"/>
            </a:xfrm>
            <a:prstGeom prst="straightConnector1">
              <a:avLst/>
            </a:prstGeom>
            <a:noFill/>
            <a:ln w="12700" cap="flat" cmpd="sng" algn="ctr">
              <a:solidFill>
                <a:srgbClr val="FFFFFF">
                  <a:lumMod val="75000"/>
                </a:srgbClr>
              </a:solidFill>
              <a:prstDash val="solid"/>
              <a:round/>
              <a:headEnd type="triangle" w="med" len="med"/>
              <a:tailEnd type="triangle"/>
            </a:ln>
            <a:effectLst/>
          </p:spPr>
        </p:cxnSp>
      </p:grpSp>
      <p:sp>
        <p:nvSpPr>
          <p:cNvPr id="88" name="文本框 87">
            <a:extLst>
              <a:ext uri="{FF2B5EF4-FFF2-40B4-BE49-F238E27FC236}">
                <a16:creationId xmlns:a16="http://schemas.microsoft.com/office/drawing/2014/main" id="{35477347-E3BC-4B98-8078-EDDE6E04A8A3}"/>
              </a:ext>
            </a:extLst>
          </p:cNvPr>
          <p:cNvSpPr txBox="1"/>
          <p:nvPr/>
        </p:nvSpPr>
        <p:spPr>
          <a:xfrm>
            <a:off x="2283737" y="3332776"/>
            <a:ext cx="1379115" cy="287874"/>
          </a:xfrm>
          <a:prstGeom prst="rect">
            <a:avLst/>
          </a:prstGeom>
          <a:noFill/>
        </p:spPr>
        <p:txBody>
          <a:bodyPr wrap="square" lIns="35970" tIns="35970" rIns="35970" bIns="35970" rtlCol="0">
            <a:spAutoFit/>
          </a:bodyPr>
          <a:lstStyle/>
          <a:p>
            <a:pPr algn="ctr" defTabSz="913701" eaLnBrk="1" hangingPunct="1">
              <a:spcAft>
                <a:spcPts val="600"/>
              </a:spcAft>
              <a:buClr>
                <a:srgbClr val="990000"/>
              </a:buClr>
              <a:buSzPct val="75000"/>
              <a:defRPr/>
            </a:pPr>
            <a:r>
              <a:rPr lang="zh-CN" altLang="en-US" sz="1398" kern="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rPr>
              <a:t>商业自动化</a:t>
            </a:r>
            <a:endParaRPr lang="en-US" altLang="zh-CN" sz="1398" kern="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89" name="流程图: 数据 98"/>
          <p:cNvSpPr/>
          <p:nvPr/>
        </p:nvSpPr>
        <p:spPr>
          <a:xfrm>
            <a:off x="1763409" y="3336669"/>
            <a:ext cx="2304083" cy="290522"/>
          </a:xfrm>
          <a:prstGeom prst="rect">
            <a:avLst/>
          </a:prstGeom>
          <a:solidFill>
            <a:schemeClr val="bg1"/>
          </a:solidFill>
          <a:ln w="28575">
            <a:noFill/>
          </a:ln>
        </p:spPr>
        <p:txBody>
          <a:bodyPr wrap="square" rtlCol="0" anchor="ctr">
            <a:noAutofit/>
          </a:bodyPr>
          <a:lstStyle/>
          <a:p>
            <a:pPr algn="ctr" defTabSz="913623" eaLnBrk="1" fontAlgn="auto" hangingPunct="1">
              <a:spcBef>
                <a:spcPts val="0"/>
              </a:spcBef>
              <a:spcAft>
                <a:spcPts val="0"/>
              </a:spcAft>
            </a:pPr>
            <a:r>
              <a:rPr lang="en-US" altLang="zh-CN" sz="11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Customer, Partner and Ecosystem</a:t>
            </a:r>
            <a:endParaRPr lang="zh-CN" altLang="en-US" sz="110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nvGrpSpPr>
          <p:cNvPr id="90" name="组合 89"/>
          <p:cNvGrpSpPr/>
          <p:nvPr/>
        </p:nvGrpSpPr>
        <p:grpSpPr>
          <a:xfrm>
            <a:off x="2011049" y="3655660"/>
            <a:ext cx="1745241" cy="380644"/>
            <a:chOff x="-611342" y="4059014"/>
            <a:chExt cx="1928018" cy="252388"/>
          </a:xfrm>
        </p:grpSpPr>
        <p:cxnSp>
          <p:nvCxnSpPr>
            <p:cNvPr id="146" name="直接箭头连接符 145">
              <a:extLst>
                <a:ext uri="{FF2B5EF4-FFF2-40B4-BE49-F238E27FC236}">
                  <a16:creationId xmlns:a16="http://schemas.microsoft.com/office/drawing/2014/main" id="{37555130-F22F-425A-BB7C-0DF6F49FE570}"/>
                </a:ext>
              </a:extLst>
            </p:cNvPr>
            <p:cNvCxnSpPr>
              <a:cxnSpLocks/>
            </p:cNvCxnSpPr>
            <p:nvPr/>
          </p:nvCxnSpPr>
          <p:spPr bwMode="auto">
            <a:xfrm>
              <a:off x="-611342" y="4059014"/>
              <a:ext cx="1" cy="252388"/>
            </a:xfrm>
            <a:prstGeom prst="straightConnector1">
              <a:avLst/>
            </a:prstGeom>
            <a:noFill/>
            <a:ln w="12700" cap="flat" cmpd="sng" algn="ctr">
              <a:solidFill>
                <a:srgbClr val="FFFFFF">
                  <a:lumMod val="75000"/>
                </a:srgbClr>
              </a:solidFill>
              <a:prstDash val="solid"/>
              <a:round/>
              <a:headEnd type="triangle" w="med" len="med"/>
              <a:tailEnd type="triangle"/>
            </a:ln>
            <a:effectLst/>
          </p:spPr>
        </p:cxnSp>
        <p:cxnSp>
          <p:nvCxnSpPr>
            <p:cNvPr id="147" name="直接箭头连接符 146">
              <a:extLst>
                <a:ext uri="{FF2B5EF4-FFF2-40B4-BE49-F238E27FC236}">
                  <a16:creationId xmlns:a16="http://schemas.microsoft.com/office/drawing/2014/main" id="{37555130-F22F-425A-BB7C-0DF6F49FE570}"/>
                </a:ext>
              </a:extLst>
            </p:cNvPr>
            <p:cNvCxnSpPr>
              <a:cxnSpLocks/>
            </p:cNvCxnSpPr>
            <p:nvPr/>
          </p:nvCxnSpPr>
          <p:spPr bwMode="auto">
            <a:xfrm>
              <a:off x="1316675" y="4059014"/>
              <a:ext cx="1" cy="252388"/>
            </a:xfrm>
            <a:prstGeom prst="straightConnector1">
              <a:avLst/>
            </a:prstGeom>
            <a:noFill/>
            <a:ln w="12700" cap="flat" cmpd="sng" algn="ctr">
              <a:solidFill>
                <a:srgbClr val="FFFFFF">
                  <a:lumMod val="75000"/>
                </a:srgbClr>
              </a:solidFill>
              <a:prstDash val="solid"/>
              <a:round/>
              <a:headEnd type="triangle" w="med" len="med"/>
              <a:tailEnd type="triangle"/>
            </a:ln>
            <a:effectLst/>
          </p:spPr>
        </p:cxnSp>
      </p:grpSp>
      <p:sp>
        <p:nvSpPr>
          <p:cNvPr id="92" name="文本框 91"/>
          <p:cNvSpPr txBox="1"/>
          <p:nvPr/>
        </p:nvSpPr>
        <p:spPr>
          <a:xfrm>
            <a:off x="1249988" y="3426060"/>
            <a:ext cx="408926" cy="253817"/>
          </a:xfrm>
          <a:prstGeom prst="rect">
            <a:avLst/>
          </a:prstGeom>
          <a:noFill/>
        </p:spPr>
        <p:txBody>
          <a:bodyPr wrap="none" rtlCol="0">
            <a:spAutoFit/>
          </a:bodyPr>
          <a:lstStyle/>
          <a:p>
            <a:pPr defTabSz="913701" eaLnBrk="1" fontAlgn="auto" hangingPunct="1">
              <a:spcBef>
                <a:spcPts val="0"/>
              </a:spcBef>
              <a:spcAft>
                <a:spcPts val="0"/>
              </a:spcAft>
            </a:pPr>
            <a:r>
              <a:rPr lang="en-US" altLang="zh-CN"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rPr>
              <a:t>Biz.</a:t>
            </a:r>
            <a:endParaRPr lang="zh-CN" altLang="en-US"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93" name="文本框 92"/>
          <p:cNvSpPr txBox="1"/>
          <p:nvPr/>
        </p:nvSpPr>
        <p:spPr>
          <a:xfrm rot="5400000">
            <a:off x="1127536" y="4124951"/>
            <a:ext cx="634862" cy="253817"/>
          </a:xfrm>
          <a:prstGeom prst="rect">
            <a:avLst/>
          </a:prstGeom>
          <a:noFill/>
        </p:spPr>
        <p:txBody>
          <a:bodyPr wrap="none" rtlCol="0">
            <a:spAutoFit/>
          </a:bodyPr>
          <a:lstStyle/>
          <a:p>
            <a:pPr defTabSz="913701" eaLnBrk="1" fontAlgn="auto" hangingPunct="1">
              <a:spcBef>
                <a:spcPts val="0"/>
              </a:spcBef>
              <a:spcAft>
                <a:spcPts val="0"/>
              </a:spcAft>
            </a:pPr>
            <a:r>
              <a:rPr lang="en-US" altLang="zh-CN"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rPr>
              <a:t>Service</a:t>
            </a:r>
            <a:endParaRPr lang="zh-CN" altLang="en-US"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94" name="空心弧 93"/>
          <p:cNvSpPr/>
          <p:nvPr/>
        </p:nvSpPr>
        <p:spPr>
          <a:xfrm rot="16200000">
            <a:off x="1955775" y="3647926"/>
            <a:ext cx="1490567" cy="1262500"/>
          </a:xfrm>
          <a:prstGeom prst="blockArc">
            <a:avLst>
              <a:gd name="adj1" fmla="val 12462023"/>
              <a:gd name="adj2" fmla="val 19798754"/>
              <a:gd name="adj3" fmla="val 809"/>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95" name="空心弧 94"/>
          <p:cNvSpPr/>
          <p:nvPr/>
        </p:nvSpPr>
        <p:spPr>
          <a:xfrm rot="5400000">
            <a:off x="2315170" y="3628729"/>
            <a:ext cx="1452173" cy="1262499"/>
          </a:xfrm>
          <a:prstGeom prst="blockArc">
            <a:avLst>
              <a:gd name="adj1" fmla="val 12815418"/>
              <a:gd name="adj2" fmla="val 20185585"/>
              <a:gd name="adj3" fmla="val 99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96" name="燕尾形 95"/>
          <p:cNvSpPr/>
          <p:nvPr/>
        </p:nvSpPr>
        <p:spPr>
          <a:xfrm rot="1405575">
            <a:off x="2330802" y="4850809"/>
            <a:ext cx="46120" cy="8350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97" name="燕尾形 96"/>
          <p:cNvSpPr/>
          <p:nvPr/>
        </p:nvSpPr>
        <p:spPr>
          <a:xfrm rot="12281338">
            <a:off x="3368576" y="3646913"/>
            <a:ext cx="86388" cy="87102"/>
          </a:xfrm>
          <a:prstGeom prst="chevron">
            <a:avLst>
              <a:gd name="adj" fmla="val 12740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dirty="0">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nvGrpSpPr>
          <p:cNvPr id="98" name="组合 97"/>
          <p:cNvGrpSpPr/>
          <p:nvPr/>
        </p:nvGrpSpPr>
        <p:grpSpPr>
          <a:xfrm>
            <a:off x="1851780" y="3219240"/>
            <a:ext cx="2117638" cy="109727"/>
            <a:chOff x="-787290" y="3492505"/>
            <a:chExt cx="2339416" cy="141779"/>
          </a:xfrm>
        </p:grpSpPr>
        <p:pic>
          <p:nvPicPr>
            <p:cNvPr id="138" name="图像" descr="图像"/>
            <p:cNvPicPr>
              <a:picLocks noChangeAspect="1"/>
            </p:cNvPicPr>
            <p:nvPr/>
          </p:nvPicPr>
          <p:blipFill>
            <a:blip r:embed="rId14">
              <a:duotone>
                <a:prstClr val="black"/>
                <a:schemeClr val="tx1">
                  <a:tint val="45000"/>
                  <a:satMod val="400000"/>
                </a:schemeClr>
              </a:duotone>
            </a:blip>
            <a:stretch>
              <a:fillRect/>
            </a:stretch>
          </p:blipFill>
          <p:spPr>
            <a:xfrm>
              <a:off x="181644" y="3496931"/>
              <a:ext cx="113340" cy="121602"/>
            </a:xfrm>
            <a:prstGeom prst="rect">
              <a:avLst/>
            </a:prstGeom>
            <a:ln w="12700">
              <a:miter lim="400000"/>
            </a:ln>
          </p:spPr>
        </p:pic>
        <p:pic>
          <p:nvPicPr>
            <p:cNvPr id="139" name="图像" descr="图像"/>
            <p:cNvPicPr>
              <a:picLocks noChangeAspect="1"/>
            </p:cNvPicPr>
            <p:nvPr/>
          </p:nvPicPr>
          <p:blipFill>
            <a:blip r:embed="rId15">
              <a:duotone>
                <a:prstClr val="black"/>
                <a:schemeClr val="tx1">
                  <a:tint val="45000"/>
                  <a:satMod val="400000"/>
                </a:schemeClr>
              </a:duotone>
            </a:blip>
            <a:stretch>
              <a:fillRect/>
            </a:stretch>
          </p:blipFill>
          <p:spPr>
            <a:xfrm>
              <a:off x="-787290" y="3509437"/>
              <a:ext cx="131652" cy="124847"/>
            </a:xfrm>
            <a:prstGeom prst="rect">
              <a:avLst/>
            </a:prstGeom>
            <a:ln w="12700">
              <a:miter lim="400000"/>
            </a:ln>
          </p:spPr>
        </p:pic>
        <p:pic>
          <p:nvPicPr>
            <p:cNvPr id="140" name="图像" descr="图像"/>
            <p:cNvPicPr>
              <a:picLocks noChangeAspect="1"/>
            </p:cNvPicPr>
            <p:nvPr/>
          </p:nvPicPr>
          <p:blipFill>
            <a:blip r:embed="rId16">
              <a:duotone>
                <a:prstClr val="black"/>
                <a:schemeClr val="tx1">
                  <a:tint val="45000"/>
                  <a:satMod val="400000"/>
                </a:schemeClr>
              </a:duotone>
            </a:blip>
            <a:stretch>
              <a:fillRect/>
            </a:stretch>
          </p:blipFill>
          <p:spPr>
            <a:xfrm>
              <a:off x="-154253" y="3492505"/>
              <a:ext cx="148613" cy="121602"/>
            </a:xfrm>
            <a:prstGeom prst="rect">
              <a:avLst/>
            </a:prstGeom>
            <a:ln w="12700">
              <a:miter lim="400000"/>
            </a:ln>
          </p:spPr>
        </p:pic>
        <p:pic>
          <p:nvPicPr>
            <p:cNvPr id="141" name="图像" descr="图像"/>
            <p:cNvPicPr>
              <a:picLocks noChangeAspect="1"/>
            </p:cNvPicPr>
            <p:nvPr/>
          </p:nvPicPr>
          <p:blipFill>
            <a:blip r:embed="rId17">
              <a:duotone>
                <a:prstClr val="black"/>
                <a:schemeClr val="tx1">
                  <a:tint val="45000"/>
                  <a:satMod val="400000"/>
                </a:schemeClr>
              </a:duotone>
            </a:blip>
            <a:srcRect l="602" r="602"/>
            <a:stretch>
              <a:fillRect/>
            </a:stretch>
          </p:blipFill>
          <p:spPr>
            <a:xfrm>
              <a:off x="-468354" y="3500565"/>
              <a:ext cx="126817" cy="117968"/>
            </a:xfrm>
            <a:prstGeom prst="rect">
              <a:avLst/>
            </a:prstGeom>
            <a:ln w="12700">
              <a:miter lim="400000"/>
            </a:ln>
          </p:spPr>
        </p:pic>
        <p:pic>
          <p:nvPicPr>
            <p:cNvPr id="142" name="图像" descr="图像"/>
            <p:cNvPicPr>
              <a:picLocks noChangeAspect="1"/>
            </p:cNvPicPr>
            <p:nvPr/>
          </p:nvPicPr>
          <p:blipFill>
            <a:blip r:embed="rId18">
              <a:duotone>
                <a:prstClr val="black"/>
                <a:schemeClr val="tx1">
                  <a:tint val="45000"/>
                  <a:satMod val="400000"/>
                </a:schemeClr>
              </a:duotone>
            </a:blip>
            <a:stretch>
              <a:fillRect/>
            </a:stretch>
          </p:blipFill>
          <p:spPr>
            <a:xfrm>
              <a:off x="482268" y="3507260"/>
              <a:ext cx="144193" cy="109386"/>
            </a:xfrm>
            <a:prstGeom prst="rect">
              <a:avLst/>
            </a:prstGeom>
            <a:ln w="12700">
              <a:miter lim="400000"/>
            </a:ln>
          </p:spPr>
        </p:pic>
        <p:pic>
          <p:nvPicPr>
            <p:cNvPr id="143" name="图像" descr="图像"/>
            <p:cNvPicPr>
              <a:picLocks noChangeAspect="1"/>
            </p:cNvPicPr>
            <p:nvPr/>
          </p:nvPicPr>
          <p:blipFill>
            <a:blip r:embed="rId19">
              <a:duotone>
                <a:prstClr val="black"/>
                <a:schemeClr val="tx1">
                  <a:tint val="45000"/>
                  <a:satMod val="400000"/>
                </a:schemeClr>
              </a:duotone>
            </a:blip>
            <a:stretch>
              <a:fillRect/>
            </a:stretch>
          </p:blipFill>
          <p:spPr>
            <a:xfrm>
              <a:off x="1430937" y="3507268"/>
              <a:ext cx="121189" cy="109378"/>
            </a:xfrm>
            <a:prstGeom prst="rect">
              <a:avLst/>
            </a:prstGeom>
            <a:ln w="12700">
              <a:miter lim="400000"/>
            </a:ln>
          </p:spPr>
        </p:pic>
        <p:pic>
          <p:nvPicPr>
            <p:cNvPr id="144" name="图像" descr="图像"/>
            <p:cNvPicPr>
              <a:picLocks noChangeAspect="1"/>
            </p:cNvPicPr>
            <p:nvPr/>
          </p:nvPicPr>
          <p:blipFill>
            <a:blip r:embed="rId20">
              <a:duotone>
                <a:prstClr val="black"/>
                <a:schemeClr val="tx1">
                  <a:tint val="45000"/>
                  <a:satMod val="400000"/>
                </a:schemeClr>
              </a:duotone>
            </a:blip>
            <a:stretch>
              <a:fillRect/>
            </a:stretch>
          </p:blipFill>
          <p:spPr>
            <a:xfrm>
              <a:off x="813745" y="3495847"/>
              <a:ext cx="128120" cy="120346"/>
            </a:xfrm>
            <a:prstGeom prst="rect">
              <a:avLst/>
            </a:prstGeom>
            <a:ln w="12700">
              <a:miter lim="400000"/>
            </a:ln>
          </p:spPr>
        </p:pic>
        <p:pic>
          <p:nvPicPr>
            <p:cNvPr id="145" name="图像" descr="图像"/>
            <p:cNvPicPr>
              <a:picLocks noChangeAspect="1"/>
            </p:cNvPicPr>
            <p:nvPr/>
          </p:nvPicPr>
          <p:blipFill>
            <a:blip r:embed="rId21">
              <a:duotone>
                <a:prstClr val="black"/>
                <a:schemeClr val="tx1">
                  <a:tint val="45000"/>
                  <a:satMod val="400000"/>
                </a:schemeClr>
              </a:duotone>
            </a:blip>
            <a:stretch>
              <a:fillRect/>
            </a:stretch>
          </p:blipFill>
          <p:spPr>
            <a:xfrm>
              <a:off x="1129149" y="3493339"/>
              <a:ext cx="114505" cy="122753"/>
            </a:xfrm>
            <a:prstGeom prst="rect">
              <a:avLst/>
            </a:prstGeom>
            <a:ln w="12700">
              <a:miter lim="400000"/>
            </a:ln>
          </p:spPr>
        </p:pic>
      </p:grpSp>
      <p:sp>
        <p:nvSpPr>
          <p:cNvPr id="99" name="文本框 98"/>
          <p:cNvSpPr txBox="1"/>
          <p:nvPr/>
        </p:nvSpPr>
        <p:spPr>
          <a:xfrm rot="5400000">
            <a:off x="1034289" y="5177568"/>
            <a:ext cx="821356" cy="252944"/>
          </a:xfrm>
          <a:prstGeom prst="rect">
            <a:avLst/>
          </a:prstGeom>
          <a:noFill/>
        </p:spPr>
        <p:txBody>
          <a:bodyPr wrap="square" rtlCol="0">
            <a:spAutoFit/>
          </a:bodyPr>
          <a:lstStyle/>
          <a:p>
            <a:pPr algn="ctr" defTabSz="913701" eaLnBrk="1" fontAlgn="auto" hangingPunct="1">
              <a:spcBef>
                <a:spcPts val="0"/>
              </a:spcBef>
              <a:spcAft>
                <a:spcPts val="0"/>
              </a:spcAft>
            </a:pPr>
            <a:r>
              <a:rPr lang="en-US" altLang="zh-CN"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rPr>
              <a:t>Network</a:t>
            </a:r>
            <a:endParaRPr lang="zh-CN" altLang="en-US"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nvGrpSpPr>
          <p:cNvPr id="100" name="组合 99"/>
          <p:cNvGrpSpPr/>
          <p:nvPr/>
        </p:nvGrpSpPr>
        <p:grpSpPr>
          <a:xfrm>
            <a:off x="2579842" y="3638889"/>
            <a:ext cx="625703" cy="374266"/>
            <a:chOff x="17020" y="4121883"/>
            <a:chExt cx="691231" cy="483592"/>
          </a:xfrm>
        </p:grpSpPr>
        <p:sp>
          <p:nvSpPr>
            <p:cNvPr id="135" name="圆角矩形 134"/>
            <p:cNvSpPr/>
            <p:nvPr/>
          </p:nvSpPr>
          <p:spPr>
            <a:xfrm>
              <a:off x="17020" y="4156231"/>
              <a:ext cx="691231" cy="422588"/>
            </a:xfrm>
            <a:prstGeom prst="roundRect">
              <a:avLst>
                <a:gd name="adj" fmla="val 50000"/>
              </a:avLst>
            </a:prstGeom>
            <a:solidFill>
              <a:schemeClr val="tx2">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2" tIns="45681" rIns="91362" bIns="45681" numCol="1" spcCol="0" rtlCol="0" fromWordArt="0" anchor="ctr" anchorCtr="0" forceAA="0" compatLnSpc="1">
              <a:prstTxWarp prst="textNoShape">
                <a:avLst/>
              </a:prstTxWarp>
              <a:noAutofit/>
            </a:bodyPr>
            <a:lstStyle/>
            <a:p>
              <a:pPr algn="ctr" defTabSz="913701" eaLnBrk="1" fontAlgn="auto" hangingPunct="1">
                <a:spcBef>
                  <a:spcPts val="0"/>
                </a:spcBef>
                <a:spcAft>
                  <a:spcPts val="0"/>
                </a:spcAft>
              </a:pPr>
              <a:endParaRPr lang="zh-CN" altLang="en-US" sz="120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36" name="燕尾形 135"/>
            <p:cNvSpPr/>
            <p:nvPr/>
          </p:nvSpPr>
          <p:spPr>
            <a:xfrm rot="169573">
              <a:off x="418569" y="4538480"/>
              <a:ext cx="31635" cy="6699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37" name="燕尾形 136"/>
            <p:cNvSpPr/>
            <p:nvPr/>
          </p:nvSpPr>
          <p:spPr>
            <a:xfrm rot="21430427" flipH="1">
              <a:off x="239789" y="4121883"/>
              <a:ext cx="31635" cy="6699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sp>
        <p:nvSpPr>
          <p:cNvPr id="101" name="圆角矩形 100"/>
          <p:cNvSpPr/>
          <p:nvPr/>
        </p:nvSpPr>
        <p:spPr>
          <a:xfrm>
            <a:off x="1763409" y="4797488"/>
            <a:ext cx="1042150" cy="1194444"/>
          </a:xfrm>
          <a:prstGeom prst="roundRect">
            <a:avLst>
              <a:gd name="adj" fmla="val 8165"/>
            </a:avLst>
          </a:prstGeom>
          <a:solidFill>
            <a:schemeClr val="tx2">
              <a:lumMod val="85000"/>
              <a:alpha val="20000"/>
            </a:schemeClr>
          </a:solidFill>
          <a:ln>
            <a:solidFill>
              <a:srgbClr val="BABA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819" tIns="71909" rIns="143819" bIns="71909" numCol="1" spcCol="0" rtlCol="0" fromWordArt="0" anchor="b" anchorCtr="0" forceAA="0" compatLnSpc="1">
            <a:prstTxWarp prst="textNoShape">
              <a:avLst/>
            </a:prstTxWarp>
            <a:noAutofit/>
          </a:bodyPr>
          <a:lstStyle/>
          <a:p>
            <a:pPr algn="ctr" defTabSz="1438320" eaLnBrk="1" fontAlgn="auto" hangingPunct="1">
              <a:spcBef>
                <a:spcPts val="0"/>
              </a:spcBef>
              <a:spcAft>
                <a:spcPts val="0"/>
              </a:spcAft>
            </a:pPr>
            <a:endParaRPr lang="en-US" altLang="zh-CN" sz="999" dirty="0">
              <a:solidFill>
                <a:srgbClr val="1D1D1A"/>
              </a:solidFill>
              <a:latin typeface="Arial Unicode MS" panose="020B0604020202020204" pitchFamily="34" charset="-122"/>
              <a:ea typeface="微软雅黑" panose="020B0503020204020204" pitchFamily="34" charset="-122"/>
              <a:cs typeface="Huawei Sans" panose="020C0503030203020204" pitchFamily="34" charset="0"/>
            </a:endParaRPr>
          </a:p>
        </p:txBody>
      </p:sp>
      <p:sp>
        <p:nvSpPr>
          <p:cNvPr id="103" name="圆角矩形 102"/>
          <p:cNvSpPr/>
          <p:nvPr/>
        </p:nvSpPr>
        <p:spPr>
          <a:xfrm>
            <a:off x="3028428" y="4797489"/>
            <a:ext cx="1042150" cy="1194443"/>
          </a:xfrm>
          <a:prstGeom prst="roundRect">
            <a:avLst>
              <a:gd name="adj" fmla="val 8165"/>
            </a:avLst>
          </a:prstGeom>
          <a:solidFill>
            <a:schemeClr val="tx2">
              <a:lumMod val="85000"/>
              <a:alpha val="20000"/>
            </a:schemeClr>
          </a:solidFill>
          <a:ln>
            <a:solidFill>
              <a:srgbClr val="BABABA"/>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43819" tIns="71909" rIns="143819" bIns="71909" numCol="1" spcCol="0" rtlCol="0" fromWordArt="0" anchor="b" anchorCtr="0" forceAA="0" compatLnSpc="1">
            <a:prstTxWarp prst="textNoShape">
              <a:avLst/>
            </a:prstTxWarp>
            <a:noAutofit/>
          </a:bodyPr>
          <a:lstStyle/>
          <a:p>
            <a:pPr algn="ctr" defTabSz="1438320" eaLnBrk="1" fontAlgn="auto" hangingPunct="1">
              <a:spcBef>
                <a:spcPts val="0"/>
              </a:spcBef>
              <a:spcAft>
                <a:spcPts val="0"/>
              </a:spcAft>
            </a:pPr>
            <a:endParaRPr lang="en-US" altLang="zh-CN" sz="999" dirty="0">
              <a:solidFill>
                <a:srgbClr val="1D1D1A"/>
              </a:solidFill>
              <a:latin typeface="Arial Unicode MS" panose="020B0604020202020204" pitchFamily="34" charset="-122"/>
              <a:ea typeface="微软雅黑" panose="020B0503020204020204" pitchFamily="34" charset="-122"/>
              <a:cs typeface="Huawei Sans" panose="020C0503030203020204" pitchFamily="34" charset="0"/>
            </a:endParaRPr>
          </a:p>
        </p:txBody>
      </p:sp>
      <p:grpSp>
        <p:nvGrpSpPr>
          <p:cNvPr id="108" name="组合 107"/>
          <p:cNvGrpSpPr/>
          <p:nvPr/>
        </p:nvGrpSpPr>
        <p:grpSpPr>
          <a:xfrm>
            <a:off x="1795301" y="4924255"/>
            <a:ext cx="947174" cy="671204"/>
            <a:chOff x="6387394" y="4703443"/>
            <a:chExt cx="1691006" cy="1216479"/>
          </a:xfrm>
        </p:grpSpPr>
        <p:cxnSp>
          <p:nvCxnSpPr>
            <p:cNvPr id="129" name="直接箭头连接符 128">
              <a:extLst>
                <a:ext uri="{FF2B5EF4-FFF2-40B4-BE49-F238E27FC236}">
                  <a16:creationId xmlns:a16="http://schemas.microsoft.com/office/drawing/2014/main" id="{2A6FC0BF-5324-429E-970A-FE09EAB0F4A7}"/>
                </a:ext>
              </a:extLst>
            </p:cNvPr>
            <p:cNvCxnSpPr>
              <a:cxnSpLocks/>
            </p:cNvCxnSpPr>
            <p:nvPr/>
          </p:nvCxnSpPr>
          <p:spPr bwMode="auto">
            <a:xfrm>
              <a:off x="6635524" y="5203358"/>
              <a:ext cx="1" cy="346313"/>
            </a:xfrm>
            <a:prstGeom prst="straightConnector1">
              <a:avLst/>
            </a:prstGeom>
            <a:noFill/>
            <a:ln w="12700" cap="flat" cmpd="sng" algn="ctr">
              <a:solidFill>
                <a:srgbClr val="FFFFFF">
                  <a:lumMod val="75000"/>
                </a:srgbClr>
              </a:solidFill>
              <a:prstDash val="solid"/>
              <a:round/>
              <a:headEnd type="none" w="med" len="med"/>
              <a:tailEnd type="triangle"/>
            </a:ln>
            <a:effectLst/>
          </p:spPr>
        </p:cxnSp>
        <p:cxnSp>
          <p:nvCxnSpPr>
            <p:cNvPr id="130" name="直接箭头连接符 129">
              <a:extLst>
                <a:ext uri="{FF2B5EF4-FFF2-40B4-BE49-F238E27FC236}">
                  <a16:creationId xmlns:a16="http://schemas.microsoft.com/office/drawing/2014/main" id="{51E33DD9-ACAC-4B9D-B313-539B6AEC8537}"/>
                </a:ext>
              </a:extLst>
            </p:cNvPr>
            <p:cNvCxnSpPr>
              <a:cxnSpLocks/>
            </p:cNvCxnSpPr>
            <p:nvPr/>
          </p:nvCxnSpPr>
          <p:spPr bwMode="auto">
            <a:xfrm>
              <a:off x="7935783" y="5239586"/>
              <a:ext cx="3456" cy="322369"/>
            </a:xfrm>
            <a:prstGeom prst="straightConnector1">
              <a:avLst/>
            </a:prstGeom>
            <a:noFill/>
            <a:ln w="12700" cap="flat" cmpd="sng" algn="ctr">
              <a:solidFill>
                <a:srgbClr val="FFFFFF">
                  <a:lumMod val="75000"/>
                </a:srgbClr>
              </a:solidFill>
              <a:prstDash val="solid"/>
              <a:round/>
              <a:headEnd type="none" w="med" len="med"/>
              <a:tailEnd type="triangle"/>
            </a:ln>
            <a:effectLst/>
          </p:spPr>
        </p:cxnSp>
        <p:sp>
          <p:nvSpPr>
            <p:cNvPr id="131" name="ï$lïḑè">
              <a:extLst>
                <a:ext uri="{FF2B5EF4-FFF2-40B4-BE49-F238E27FC236}">
                  <a16:creationId xmlns:a16="http://schemas.microsoft.com/office/drawing/2014/main" id="{4BCE8B54-67F9-44F9-B0F8-CBD6943E24E6}"/>
                </a:ext>
              </a:extLst>
            </p:cNvPr>
            <p:cNvSpPr/>
            <p:nvPr/>
          </p:nvSpPr>
          <p:spPr bwMode="auto">
            <a:xfrm>
              <a:off x="6387394" y="5658854"/>
              <a:ext cx="763192" cy="261068"/>
            </a:xfrm>
            <a:prstGeom prst="rect">
              <a:avLst/>
            </a:prstGeom>
            <a:solidFill>
              <a:srgbClr val="C00000"/>
            </a:solidFill>
            <a:ln>
              <a:noFill/>
            </a:ln>
          </p:spPr>
          <p:txBody>
            <a:bodyPr vert="horz" wrap="square" lIns="91362" tIns="45681" rIns="91362" bIns="45681"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034" fontAlgn="auto">
                <a:spcAft>
                  <a:spcPts val="0"/>
                </a:spcAft>
                <a:defRPr/>
              </a:pPr>
              <a:r>
                <a:rPr lang="en-US" altLang="zh-CN" sz="5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NE</a:t>
              </a:r>
            </a:p>
          </p:txBody>
        </p:sp>
        <p:sp>
          <p:nvSpPr>
            <p:cNvPr id="132" name="圆角矩形 143">
              <a:extLst>
                <a:ext uri="{FF2B5EF4-FFF2-40B4-BE49-F238E27FC236}">
                  <a16:creationId xmlns:a16="http://schemas.microsoft.com/office/drawing/2014/main" id="{704B7ECD-08FA-4770-A6A3-B67F464DF11D}"/>
                </a:ext>
              </a:extLst>
            </p:cNvPr>
            <p:cNvSpPr/>
            <p:nvPr/>
          </p:nvSpPr>
          <p:spPr bwMode="auto">
            <a:xfrm>
              <a:off x="6412494" y="4703443"/>
              <a:ext cx="1613791" cy="481882"/>
            </a:xfrm>
            <a:prstGeom prst="roundRect">
              <a:avLst/>
            </a:prstGeom>
            <a:solidFill>
              <a:srgbClr val="C00000"/>
            </a:solidFill>
            <a:ln w="19050" cap="flat" cmpd="sng" algn="ctr">
              <a:noFill/>
              <a:prstDash val="solid"/>
              <a:miter lim="800000"/>
            </a:ln>
            <a:effectLst/>
          </p:spPr>
          <p:txBody>
            <a:bodyPr rtlCol="0" anchor="ctr"/>
            <a:lstStyle/>
            <a:p>
              <a:pPr algn="ctr" defTabSz="913623" eaLnBrk="1" fontAlgn="auto" hangingPunct="1">
                <a:spcBef>
                  <a:spcPts val="0"/>
                </a:spcBef>
                <a:spcAft>
                  <a:spcPts val="0"/>
                </a:spcAft>
              </a:pPr>
              <a:r>
                <a:rPr lang="en-US" altLang="zh-CN" sz="999"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Resource Operation</a:t>
              </a:r>
              <a:endParaRPr lang="zh-CN" altLang="en-US" sz="999"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33" name="ï$lïḑè">
              <a:extLst>
                <a:ext uri="{FF2B5EF4-FFF2-40B4-BE49-F238E27FC236}">
                  <a16:creationId xmlns:a16="http://schemas.microsoft.com/office/drawing/2014/main" id="{4BCE8B54-67F9-44F9-B0F8-CBD6943E24E6}"/>
                </a:ext>
              </a:extLst>
            </p:cNvPr>
            <p:cNvSpPr/>
            <p:nvPr/>
          </p:nvSpPr>
          <p:spPr bwMode="auto">
            <a:xfrm>
              <a:off x="7315208" y="5658854"/>
              <a:ext cx="763192" cy="261068"/>
            </a:xfrm>
            <a:prstGeom prst="rect">
              <a:avLst/>
            </a:prstGeom>
            <a:solidFill>
              <a:srgbClr val="C00000"/>
            </a:solidFill>
            <a:ln>
              <a:noFill/>
            </a:ln>
          </p:spPr>
          <p:txBody>
            <a:bodyPr vert="horz" wrap="square" lIns="91362" tIns="45681" rIns="91362" bIns="45681"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034" fontAlgn="auto">
                <a:spcAft>
                  <a:spcPts val="0"/>
                </a:spcAft>
                <a:defRPr/>
              </a:pPr>
              <a:r>
                <a:rPr lang="en-US" altLang="zh-CN" sz="5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NE</a:t>
              </a:r>
            </a:p>
          </p:txBody>
        </p:sp>
        <p:sp>
          <p:nvSpPr>
            <p:cNvPr id="134" name="圆角矩形 133"/>
            <p:cNvSpPr/>
            <p:nvPr/>
          </p:nvSpPr>
          <p:spPr>
            <a:xfrm>
              <a:off x="6761343" y="5185325"/>
              <a:ext cx="1080000" cy="508882"/>
            </a:xfrm>
            <a:prstGeom prst="roundRect">
              <a:avLst>
                <a:gd name="adj" fmla="val 50000"/>
              </a:avLst>
            </a:prstGeom>
            <a:solidFill>
              <a:schemeClr val="tx2">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2" tIns="45681" rIns="91362" bIns="45681" numCol="1" spcCol="0" rtlCol="0" fromWordArt="0" anchor="ctr" anchorCtr="0" forceAA="0" compatLnSpc="1">
              <a:prstTxWarp prst="textNoShape">
                <a:avLst/>
              </a:prstTxWarp>
              <a:noAutofit/>
            </a:bodyPr>
            <a:lstStyle/>
            <a:p>
              <a:pPr algn="ctr" defTabSz="913701" eaLnBrk="1" fontAlgn="auto" hangingPunct="1">
                <a:spcBef>
                  <a:spcPts val="0"/>
                </a:spcBef>
                <a:spcAft>
                  <a:spcPts val="0"/>
                </a:spcAft>
              </a:pPr>
              <a:endParaRPr lang="fr-FR" altLang="zh-CN"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sp>
        <p:nvSpPr>
          <p:cNvPr id="109" name="矩形 108"/>
          <p:cNvSpPr/>
          <p:nvPr/>
        </p:nvSpPr>
        <p:spPr>
          <a:xfrm>
            <a:off x="1847742" y="5609784"/>
            <a:ext cx="934506" cy="399697"/>
          </a:xfrm>
          <a:prstGeom prst="rect">
            <a:avLst/>
          </a:prstGeom>
        </p:spPr>
        <p:txBody>
          <a:bodyPr wrap="none">
            <a:spAutoFit/>
          </a:bodyPr>
          <a:lstStyle/>
          <a:p>
            <a:pPr algn="ctr" defTabSz="1438320" eaLnBrk="1" fontAlgn="auto" hangingPunct="1">
              <a:spcBef>
                <a:spcPts val="0"/>
              </a:spcBef>
              <a:spcAft>
                <a:spcPts val="0"/>
              </a:spcAft>
            </a:pPr>
            <a:r>
              <a:rPr lang="en-US" altLang="zh-CN" sz="999"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rPr>
              <a:t>Autonomous </a:t>
            </a:r>
          </a:p>
          <a:p>
            <a:pPr algn="ctr" defTabSz="1438320" eaLnBrk="1" fontAlgn="auto" hangingPunct="1">
              <a:spcBef>
                <a:spcPts val="0"/>
              </a:spcBef>
              <a:spcAft>
                <a:spcPts val="0"/>
              </a:spcAft>
            </a:pPr>
            <a:r>
              <a:rPr lang="en-US" altLang="zh-CN" sz="999"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rPr>
              <a:t>Domain X</a:t>
            </a:r>
          </a:p>
        </p:txBody>
      </p:sp>
      <p:grpSp>
        <p:nvGrpSpPr>
          <p:cNvPr id="110" name="组合 109"/>
          <p:cNvGrpSpPr/>
          <p:nvPr/>
        </p:nvGrpSpPr>
        <p:grpSpPr>
          <a:xfrm>
            <a:off x="3060320" y="4924255"/>
            <a:ext cx="947174" cy="671204"/>
            <a:chOff x="6387394" y="4703443"/>
            <a:chExt cx="1691006" cy="1216479"/>
          </a:xfrm>
        </p:grpSpPr>
        <p:cxnSp>
          <p:nvCxnSpPr>
            <p:cNvPr id="123" name="直接箭头连接符 122">
              <a:extLst>
                <a:ext uri="{FF2B5EF4-FFF2-40B4-BE49-F238E27FC236}">
                  <a16:creationId xmlns:a16="http://schemas.microsoft.com/office/drawing/2014/main" id="{2A6FC0BF-5324-429E-970A-FE09EAB0F4A7}"/>
                </a:ext>
              </a:extLst>
            </p:cNvPr>
            <p:cNvCxnSpPr>
              <a:cxnSpLocks/>
            </p:cNvCxnSpPr>
            <p:nvPr/>
          </p:nvCxnSpPr>
          <p:spPr bwMode="auto">
            <a:xfrm>
              <a:off x="6635524" y="5203358"/>
              <a:ext cx="1" cy="346313"/>
            </a:xfrm>
            <a:prstGeom prst="straightConnector1">
              <a:avLst/>
            </a:prstGeom>
            <a:noFill/>
            <a:ln w="12700" cap="flat" cmpd="sng" algn="ctr">
              <a:solidFill>
                <a:srgbClr val="FFFFFF">
                  <a:lumMod val="75000"/>
                </a:srgbClr>
              </a:solidFill>
              <a:prstDash val="solid"/>
              <a:round/>
              <a:headEnd type="none" w="med" len="med"/>
              <a:tailEnd type="triangle"/>
            </a:ln>
            <a:effectLst/>
          </p:spPr>
        </p:cxnSp>
        <p:cxnSp>
          <p:nvCxnSpPr>
            <p:cNvPr id="124" name="直接箭头连接符 123">
              <a:extLst>
                <a:ext uri="{FF2B5EF4-FFF2-40B4-BE49-F238E27FC236}">
                  <a16:creationId xmlns:a16="http://schemas.microsoft.com/office/drawing/2014/main" id="{51E33DD9-ACAC-4B9D-B313-539B6AEC8537}"/>
                </a:ext>
              </a:extLst>
            </p:cNvPr>
            <p:cNvCxnSpPr>
              <a:cxnSpLocks/>
            </p:cNvCxnSpPr>
            <p:nvPr/>
          </p:nvCxnSpPr>
          <p:spPr bwMode="auto">
            <a:xfrm>
              <a:off x="7921813" y="5239586"/>
              <a:ext cx="3456" cy="322369"/>
            </a:xfrm>
            <a:prstGeom prst="straightConnector1">
              <a:avLst/>
            </a:prstGeom>
            <a:noFill/>
            <a:ln w="12700" cap="flat" cmpd="sng" algn="ctr">
              <a:solidFill>
                <a:srgbClr val="FFFFFF">
                  <a:lumMod val="75000"/>
                </a:srgbClr>
              </a:solidFill>
              <a:prstDash val="solid"/>
              <a:round/>
              <a:headEnd type="none" w="med" len="med"/>
              <a:tailEnd type="triangle"/>
            </a:ln>
            <a:effectLst/>
          </p:spPr>
        </p:cxnSp>
        <p:sp>
          <p:nvSpPr>
            <p:cNvPr id="125" name="ï$lïḑè">
              <a:extLst>
                <a:ext uri="{FF2B5EF4-FFF2-40B4-BE49-F238E27FC236}">
                  <a16:creationId xmlns:a16="http://schemas.microsoft.com/office/drawing/2014/main" id="{4BCE8B54-67F9-44F9-B0F8-CBD6943E24E6}"/>
                </a:ext>
              </a:extLst>
            </p:cNvPr>
            <p:cNvSpPr/>
            <p:nvPr/>
          </p:nvSpPr>
          <p:spPr bwMode="auto">
            <a:xfrm>
              <a:off x="6387394" y="5658854"/>
              <a:ext cx="763192" cy="261068"/>
            </a:xfrm>
            <a:prstGeom prst="rect">
              <a:avLst/>
            </a:prstGeom>
            <a:solidFill>
              <a:srgbClr val="C00000"/>
            </a:solidFill>
            <a:ln>
              <a:noFill/>
            </a:ln>
          </p:spPr>
          <p:txBody>
            <a:bodyPr vert="horz" wrap="square" lIns="91362" tIns="45681" rIns="91362" bIns="45681"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034" fontAlgn="auto">
                <a:spcAft>
                  <a:spcPts val="0"/>
                </a:spcAft>
                <a:defRPr/>
              </a:pPr>
              <a:r>
                <a:rPr lang="en-US" altLang="zh-CN" sz="5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VNE</a:t>
              </a:r>
            </a:p>
          </p:txBody>
        </p:sp>
        <p:sp>
          <p:nvSpPr>
            <p:cNvPr id="126" name="圆角矩形 143">
              <a:extLst>
                <a:ext uri="{FF2B5EF4-FFF2-40B4-BE49-F238E27FC236}">
                  <a16:creationId xmlns:a16="http://schemas.microsoft.com/office/drawing/2014/main" id="{704B7ECD-08FA-4770-A6A3-B67F464DF11D}"/>
                </a:ext>
              </a:extLst>
            </p:cNvPr>
            <p:cNvSpPr/>
            <p:nvPr/>
          </p:nvSpPr>
          <p:spPr bwMode="auto">
            <a:xfrm>
              <a:off x="6412494" y="4703443"/>
              <a:ext cx="1613791" cy="481882"/>
            </a:xfrm>
            <a:prstGeom prst="roundRect">
              <a:avLst/>
            </a:prstGeom>
            <a:solidFill>
              <a:srgbClr val="C00000"/>
            </a:solidFill>
            <a:ln w="19050" cap="flat" cmpd="sng" algn="ctr">
              <a:noFill/>
              <a:prstDash val="solid"/>
              <a:miter lim="800000"/>
            </a:ln>
            <a:effectLst/>
          </p:spPr>
          <p:txBody>
            <a:bodyPr rtlCol="0" anchor="ctr"/>
            <a:lstStyle/>
            <a:p>
              <a:pPr algn="ctr" defTabSz="913623" eaLnBrk="1" fontAlgn="auto" hangingPunct="1">
                <a:spcBef>
                  <a:spcPts val="0"/>
                </a:spcBef>
                <a:spcAft>
                  <a:spcPts val="0"/>
                </a:spcAft>
              </a:pPr>
              <a:r>
                <a:rPr lang="en-US" altLang="zh-CN" sz="999"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Resource Operation</a:t>
              </a:r>
              <a:endParaRPr lang="zh-CN" altLang="en-US" sz="999"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27" name="ï$lïḑè">
              <a:extLst>
                <a:ext uri="{FF2B5EF4-FFF2-40B4-BE49-F238E27FC236}">
                  <a16:creationId xmlns:a16="http://schemas.microsoft.com/office/drawing/2014/main" id="{4BCE8B54-67F9-44F9-B0F8-CBD6943E24E6}"/>
                </a:ext>
              </a:extLst>
            </p:cNvPr>
            <p:cNvSpPr/>
            <p:nvPr/>
          </p:nvSpPr>
          <p:spPr bwMode="auto">
            <a:xfrm>
              <a:off x="7315208" y="5658854"/>
              <a:ext cx="763192" cy="261068"/>
            </a:xfrm>
            <a:prstGeom prst="rect">
              <a:avLst/>
            </a:prstGeom>
            <a:solidFill>
              <a:srgbClr val="C00000"/>
            </a:solidFill>
            <a:ln>
              <a:noFill/>
            </a:ln>
          </p:spPr>
          <p:txBody>
            <a:bodyPr vert="horz" wrap="square" lIns="91362" tIns="45681" rIns="91362" bIns="45681" numCol="1"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defTabSz="914034" fontAlgn="auto">
                <a:spcAft>
                  <a:spcPts val="0"/>
                </a:spcAft>
                <a:defRPr/>
              </a:pPr>
              <a:r>
                <a:rPr lang="en-US" altLang="zh-CN" sz="500" kern="0" dirty="0">
                  <a:solidFill>
                    <a:srgbClr val="FFFFFF"/>
                  </a:solidFill>
                  <a:latin typeface="Arial Unicode MS" panose="020B0604020202020204" pitchFamily="34" charset="-122"/>
                  <a:ea typeface="微软雅黑" panose="020B0503020204020204" pitchFamily="34" charset="-122"/>
                  <a:sym typeface="Huawei Sans" panose="020C0503030203020204" pitchFamily="34" charset="0"/>
                </a:rPr>
                <a:t>VNE</a:t>
              </a:r>
            </a:p>
          </p:txBody>
        </p:sp>
        <p:sp>
          <p:nvSpPr>
            <p:cNvPr id="128" name="圆角矩形 127"/>
            <p:cNvSpPr/>
            <p:nvPr/>
          </p:nvSpPr>
          <p:spPr>
            <a:xfrm>
              <a:off x="6761343" y="5185325"/>
              <a:ext cx="1080000" cy="508882"/>
            </a:xfrm>
            <a:prstGeom prst="roundRect">
              <a:avLst>
                <a:gd name="adj" fmla="val 50000"/>
              </a:avLst>
            </a:prstGeom>
            <a:solidFill>
              <a:schemeClr val="tx2">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2" tIns="45681" rIns="91362" bIns="45681" numCol="1" spcCol="0" rtlCol="0" fromWordArt="0" anchor="ctr" anchorCtr="0" forceAA="0" compatLnSpc="1">
              <a:prstTxWarp prst="textNoShape">
                <a:avLst/>
              </a:prstTxWarp>
              <a:noAutofit/>
            </a:bodyPr>
            <a:lstStyle/>
            <a:p>
              <a:pPr algn="ctr" defTabSz="913701" eaLnBrk="1" fontAlgn="auto" hangingPunct="1">
                <a:spcBef>
                  <a:spcPts val="0"/>
                </a:spcBef>
                <a:spcAft>
                  <a:spcPts val="0"/>
                </a:spcAft>
              </a:pPr>
              <a:endParaRPr lang="fr-FR" altLang="zh-CN" sz="105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sp>
        <p:nvSpPr>
          <p:cNvPr id="111" name="矩形 110"/>
          <p:cNvSpPr/>
          <p:nvPr/>
        </p:nvSpPr>
        <p:spPr>
          <a:xfrm>
            <a:off x="3112762" y="5609779"/>
            <a:ext cx="934506" cy="399697"/>
          </a:xfrm>
          <a:prstGeom prst="rect">
            <a:avLst/>
          </a:prstGeom>
        </p:spPr>
        <p:txBody>
          <a:bodyPr wrap="none">
            <a:spAutoFit/>
          </a:bodyPr>
          <a:lstStyle/>
          <a:p>
            <a:pPr algn="ctr" defTabSz="1438320" eaLnBrk="1" fontAlgn="auto" hangingPunct="1">
              <a:spcBef>
                <a:spcPts val="0"/>
              </a:spcBef>
              <a:spcAft>
                <a:spcPts val="0"/>
              </a:spcAft>
            </a:pPr>
            <a:r>
              <a:rPr lang="en-US" altLang="zh-CN" sz="999"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rPr>
              <a:t>Autonomous </a:t>
            </a:r>
          </a:p>
          <a:p>
            <a:pPr algn="ctr" defTabSz="1438320" eaLnBrk="1" fontAlgn="auto" hangingPunct="1">
              <a:spcBef>
                <a:spcPts val="0"/>
              </a:spcBef>
              <a:spcAft>
                <a:spcPts val="0"/>
              </a:spcAft>
            </a:pPr>
            <a:r>
              <a:rPr lang="en-US" altLang="zh-CN" sz="999" dirty="0">
                <a:solidFill>
                  <a:srgbClr val="666666"/>
                </a:solidFill>
                <a:latin typeface="Arial Unicode MS" panose="020B0604020202020204" pitchFamily="34" charset="-122"/>
                <a:ea typeface="微软雅黑" panose="020B0503020204020204" pitchFamily="34" charset="-122"/>
                <a:cs typeface="Huawei Sans" panose="020C0503030203020204" pitchFamily="34" charset="0"/>
              </a:rPr>
              <a:t>Domain Y</a:t>
            </a:r>
          </a:p>
        </p:txBody>
      </p:sp>
      <p:sp>
        <p:nvSpPr>
          <p:cNvPr id="112" name="燕尾形 111"/>
          <p:cNvSpPr/>
          <p:nvPr/>
        </p:nvSpPr>
        <p:spPr>
          <a:xfrm rot="5569573">
            <a:off x="2580049" y="5291863"/>
            <a:ext cx="46986" cy="5485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13" name="燕尾形 112"/>
          <p:cNvSpPr/>
          <p:nvPr/>
        </p:nvSpPr>
        <p:spPr>
          <a:xfrm rot="5230427" flipH="1">
            <a:off x="1981234" y="5288313"/>
            <a:ext cx="46986" cy="5485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14" name="燕尾形 113"/>
          <p:cNvSpPr/>
          <p:nvPr/>
        </p:nvSpPr>
        <p:spPr>
          <a:xfrm rot="5569573">
            <a:off x="3848260" y="5291864"/>
            <a:ext cx="46986" cy="5485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15" name="燕尾形 114"/>
          <p:cNvSpPr/>
          <p:nvPr/>
        </p:nvSpPr>
        <p:spPr>
          <a:xfrm rot="5230427" flipH="1">
            <a:off x="3249444" y="5288313"/>
            <a:ext cx="46986" cy="54855"/>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nvGrpSpPr>
          <p:cNvPr id="5" name="组合 4"/>
          <p:cNvGrpSpPr/>
          <p:nvPr/>
        </p:nvGrpSpPr>
        <p:grpSpPr>
          <a:xfrm>
            <a:off x="2512123" y="4457107"/>
            <a:ext cx="755666" cy="452375"/>
            <a:chOff x="2513104" y="4457508"/>
            <a:chExt cx="755961" cy="452552"/>
          </a:xfrm>
        </p:grpSpPr>
        <p:sp>
          <p:nvSpPr>
            <p:cNvPr id="91" name="圆角矩形 90"/>
            <p:cNvSpPr/>
            <p:nvPr/>
          </p:nvSpPr>
          <p:spPr>
            <a:xfrm>
              <a:off x="2513104" y="4480901"/>
              <a:ext cx="755961" cy="374654"/>
            </a:xfrm>
            <a:prstGeom prst="roundRect">
              <a:avLst>
                <a:gd name="adj" fmla="val 33835"/>
              </a:avLst>
            </a:prstGeom>
            <a:solidFill>
              <a:schemeClr val="tx2">
                <a:lumMod val="85000"/>
                <a:alpha val="2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62" tIns="45681" rIns="91362" bIns="45681" numCol="1" spcCol="0" rtlCol="0" fromWordArt="0" anchor="ctr" anchorCtr="0" forceAA="0" compatLnSpc="1">
              <a:prstTxWarp prst="textNoShape">
                <a:avLst/>
              </a:prstTxWarp>
              <a:noAutofit/>
            </a:bodyPr>
            <a:lstStyle/>
            <a:p>
              <a:pPr algn="ctr" defTabSz="913701" eaLnBrk="1" fontAlgn="auto" hangingPunct="1">
                <a:spcBef>
                  <a:spcPts val="0"/>
                </a:spcBef>
                <a:spcAft>
                  <a:spcPts val="0"/>
                </a:spcAft>
              </a:pPr>
              <a:endParaRPr lang="fr-FR" altLang="zh-CN" sz="1200" dirty="0">
                <a:solidFill>
                  <a:srgbClr val="666666"/>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16" name="燕尾形 115"/>
            <p:cNvSpPr/>
            <p:nvPr/>
          </p:nvSpPr>
          <p:spPr>
            <a:xfrm rot="169573">
              <a:off x="2914084" y="4820021"/>
              <a:ext cx="28647" cy="90039"/>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sp>
          <p:nvSpPr>
            <p:cNvPr id="117" name="燕尾形 116"/>
            <p:cNvSpPr/>
            <p:nvPr/>
          </p:nvSpPr>
          <p:spPr>
            <a:xfrm rot="21430427" flipH="1">
              <a:off x="2752190" y="4457508"/>
              <a:ext cx="28647" cy="51870"/>
            </a:xfrm>
            <a:prstGeom prst="chevron">
              <a:avLst>
                <a:gd name="adj" fmla="val 10000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01" eaLnBrk="1" fontAlgn="auto" hangingPunct="1">
                <a:spcBef>
                  <a:spcPts val="0"/>
                </a:spcBef>
                <a:spcAft>
                  <a:spcPts val="0"/>
                </a:spcAft>
              </a:pPr>
              <a:endParaRPr lang="zh-CN" altLang="en-US" sz="1798">
                <a:solidFill>
                  <a:srgbClr val="1D1D1A"/>
                </a:solidFill>
                <a:latin typeface="Arial Unicode MS" panose="020B0604020202020204" pitchFamily="34" charset="-122"/>
                <a:ea typeface="微软雅黑" panose="020B0503020204020204" pitchFamily="34" charset="-122"/>
                <a:sym typeface="Huawei Sans" panose="020C0503030203020204" pitchFamily="34" charset="0"/>
              </a:endParaRPr>
            </a:p>
          </p:txBody>
        </p:sp>
      </p:grpSp>
      <p:grpSp>
        <p:nvGrpSpPr>
          <p:cNvPr id="167" name="组合 166"/>
          <p:cNvGrpSpPr/>
          <p:nvPr/>
        </p:nvGrpSpPr>
        <p:grpSpPr>
          <a:xfrm>
            <a:off x="7804452" y="3159484"/>
            <a:ext cx="2575802" cy="2525424"/>
            <a:chOff x="4809389" y="2165219"/>
            <a:chExt cx="2577982" cy="2527561"/>
          </a:xfrm>
        </p:grpSpPr>
        <p:sp>
          <p:nvSpPr>
            <p:cNvPr id="168" name="空心弧 167"/>
            <p:cNvSpPr/>
            <p:nvPr/>
          </p:nvSpPr>
          <p:spPr>
            <a:xfrm>
              <a:off x="5046587" y="2428276"/>
              <a:ext cx="2103586" cy="2103586"/>
            </a:xfrm>
            <a:prstGeom prst="blockArc">
              <a:avLst>
                <a:gd name="adj1" fmla="val 13114286"/>
                <a:gd name="adj2" fmla="val 16200000"/>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69" name="空心弧 168"/>
            <p:cNvSpPr/>
            <p:nvPr/>
          </p:nvSpPr>
          <p:spPr>
            <a:xfrm>
              <a:off x="5046587" y="2428276"/>
              <a:ext cx="2103586" cy="2103586"/>
            </a:xfrm>
            <a:prstGeom prst="blockArc">
              <a:avLst>
                <a:gd name="adj1" fmla="val 10028571"/>
                <a:gd name="adj2" fmla="val 13114286"/>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0" name="空心弧 169"/>
            <p:cNvSpPr/>
            <p:nvPr/>
          </p:nvSpPr>
          <p:spPr>
            <a:xfrm>
              <a:off x="5046587" y="2428276"/>
              <a:ext cx="2103586" cy="2103586"/>
            </a:xfrm>
            <a:prstGeom prst="blockArc">
              <a:avLst>
                <a:gd name="adj1" fmla="val 6942857"/>
                <a:gd name="adj2" fmla="val 10028571"/>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3" name="空心弧 172"/>
            <p:cNvSpPr/>
            <p:nvPr/>
          </p:nvSpPr>
          <p:spPr>
            <a:xfrm>
              <a:off x="5046587" y="2428276"/>
              <a:ext cx="2103586" cy="2103586"/>
            </a:xfrm>
            <a:prstGeom prst="blockArc">
              <a:avLst>
                <a:gd name="adj1" fmla="val 3857143"/>
                <a:gd name="adj2" fmla="val 6942857"/>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4" name="空心弧 173"/>
            <p:cNvSpPr/>
            <p:nvPr/>
          </p:nvSpPr>
          <p:spPr>
            <a:xfrm>
              <a:off x="5046587" y="2428276"/>
              <a:ext cx="2103586" cy="2103586"/>
            </a:xfrm>
            <a:prstGeom prst="blockArc">
              <a:avLst>
                <a:gd name="adj1" fmla="val 771429"/>
                <a:gd name="adj2" fmla="val 3857143"/>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5" name="空心弧 174"/>
            <p:cNvSpPr/>
            <p:nvPr/>
          </p:nvSpPr>
          <p:spPr>
            <a:xfrm>
              <a:off x="5046587" y="2428276"/>
              <a:ext cx="2103586" cy="2103586"/>
            </a:xfrm>
            <a:prstGeom prst="blockArc">
              <a:avLst>
                <a:gd name="adj1" fmla="val 19285714"/>
                <a:gd name="adj2" fmla="val 771429"/>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6" name="空心弧 175"/>
            <p:cNvSpPr/>
            <p:nvPr/>
          </p:nvSpPr>
          <p:spPr>
            <a:xfrm>
              <a:off x="5046587" y="2428276"/>
              <a:ext cx="2103586" cy="2103586"/>
            </a:xfrm>
            <a:prstGeom prst="blockArc">
              <a:avLst>
                <a:gd name="adj1" fmla="val 16200000"/>
                <a:gd name="adj2" fmla="val 19285714"/>
                <a:gd name="adj3" fmla="val 3881"/>
              </a:avLst>
            </a:prstGeom>
            <a:solidFill>
              <a:schemeClr val="bg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defTabSz="913701" eaLnBrk="1" fontAlgn="auto" hangingPunct="1">
                <a:spcBef>
                  <a:spcPts val="0"/>
                </a:spcBef>
                <a:spcAft>
                  <a:spcPts val="0"/>
                </a:spcAft>
              </a:pPr>
              <a:endParaRPr sz="1000">
                <a:solidFill>
                  <a:srgbClr val="666666"/>
                </a:solidFill>
                <a:latin typeface="Arial" panose="020B0604020202020204" pitchFamily="34" charset="0"/>
                <a:cs typeface="Arial" panose="020B0604020202020204" pitchFamily="34" charset="0"/>
              </a:endParaRPr>
            </a:p>
          </p:txBody>
        </p:sp>
        <p:sp>
          <p:nvSpPr>
            <p:cNvPr id="177" name="任意多边形 176"/>
            <p:cNvSpPr/>
            <p:nvPr/>
          </p:nvSpPr>
          <p:spPr>
            <a:xfrm>
              <a:off x="5652932" y="3034621"/>
              <a:ext cx="890896" cy="890896"/>
            </a:xfrm>
            <a:custGeom>
              <a:avLst/>
              <a:gdLst>
                <a:gd name="connsiteX0" fmla="*/ 0 w 809905"/>
                <a:gd name="connsiteY0" fmla="*/ 404953 h 809905"/>
                <a:gd name="connsiteX1" fmla="*/ 404953 w 809905"/>
                <a:gd name="connsiteY1" fmla="*/ 0 h 809905"/>
                <a:gd name="connsiteX2" fmla="*/ 809906 w 809905"/>
                <a:gd name="connsiteY2" fmla="*/ 404953 h 809905"/>
                <a:gd name="connsiteX3" fmla="*/ 404953 w 809905"/>
                <a:gd name="connsiteY3" fmla="*/ 809906 h 809905"/>
                <a:gd name="connsiteX4" fmla="*/ 0 w 809905"/>
                <a:gd name="connsiteY4" fmla="*/ 404953 h 809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9905" h="809905">
                  <a:moveTo>
                    <a:pt x="0" y="404953"/>
                  </a:moveTo>
                  <a:cubicBezTo>
                    <a:pt x="0" y="181304"/>
                    <a:pt x="181304" y="0"/>
                    <a:pt x="404953" y="0"/>
                  </a:cubicBezTo>
                  <a:cubicBezTo>
                    <a:pt x="628602" y="0"/>
                    <a:pt x="809906" y="181304"/>
                    <a:pt x="809906" y="404953"/>
                  </a:cubicBezTo>
                  <a:cubicBezTo>
                    <a:pt x="809906" y="628602"/>
                    <a:pt x="628602" y="809906"/>
                    <a:pt x="404953" y="809906"/>
                  </a:cubicBezTo>
                  <a:cubicBezTo>
                    <a:pt x="181304" y="809906"/>
                    <a:pt x="0" y="628602"/>
                    <a:pt x="0" y="404953"/>
                  </a:cubicBezTo>
                  <a:close/>
                </a:path>
              </a:pathLst>
            </a:cu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887" tIns="143887" rIns="143887" bIns="143887" numCol="1" spcCol="1270" anchor="ctr" anchorCtr="0">
              <a:noAutofit/>
            </a:bodyPr>
            <a:lstStyle/>
            <a:p>
              <a:pPr algn="ctr" defTabSz="888245" eaLnBrk="1" fontAlgn="auto" hangingPunct="1">
                <a:spcAft>
                  <a:spcPts val="0"/>
                </a:spcAft>
              </a:pPr>
              <a:r>
                <a:rPr lang="en-US" altLang="zh-CN" sz="1999" b="1" dirty="0">
                  <a:solidFill>
                    <a:srgbClr val="FFFFFF"/>
                  </a:solidFill>
                  <a:latin typeface="Arial" panose="020B0604020202020204" pitchFamily="34" charset="0"/>
                  <a:ea typeface="Microsoft YaHei UI" panose="020B0503020204020204" pitchFamily="34" charset="-122"/>
                  <a:cs typeface="Arial" panose="020B0604020202020204" pitchFamily="34" charset="0"/>
                </a:rPr>
                <a:t>TMF</a:t>
              </a:r>
            </a:p>
            <a:p>
              <a:pPr algn="ctr" defTabSz="888245" eaLnBrk="1" fontAlgn="auto" hangingPunct="1">
                <a:spcAft>
                  <a:spcPts val="0"/>
                </a:spcAft>
              </a:pPr>
              <a:r>
                <a:rPr lang="en-US" altLang="zh-CN" sz="1999" b="1" dirty="0">
                  <a:solidFill>
                    <a:srgbClr val="FFFFFF"/>
                  </a:solidFill>
                  <a:latin typeface="Arial" panose="020B0604020202020204" pitchFamily="34" charset="0"/>
                  <a:ea typeface="Microsoft YaHei UI" panose="020B0503020204020204" pitchFamily="34" charset="-122"/>
                  <a:cs typeface="Arial" panose="020B0604020202020204" pitchFamily="34" charset="0"/>
                </a:rPr>
                <a:t>AN</a:t>
              </a:r>
              <a:endParaRPr lang="zh-CN" altLang="en-US" sz="1999" b="1" dirty="0">
                <a:solidFill>
                  <a:srgbClr val="FFFFFF"/>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78" name="任意多边形 177"/>
            <p:cNvSpPr/>
            <p:nvPr/>
          </p:nvSpPr>
          <p:spPr>
            <a:xfrm>
              <a:off x="5814914" y="2165219"/>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a:solidFill>
                    <a:srgbClr val="1D1D1A"/>
                  </a:solidFill>
                  <a:latin typeface="Arial" panose="020B0604020202020204" pitchFamily="34" charset="0"/>
                  <a:ea typeface="Microsoft YaHei UI" panose="020B0503020204020204" pitchFamily="34" charset="-122"/>
                  <a:cs typeface="Arial" panose="020B0604020202020204" pitchFamily="34" charset="0"/>
                </a:rPr>
                <a:t>3GPP SA5</a:t>
              </a:r>
              <a:endParaRPr lang="zh-CN" altLang="en-US" sz="100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79" name="任意多边形 178"/>
            <p:cNvSpPr/>
            <p:nvPr/>
          </p:nvSpPr>
          <p:spPr>
            <a:xfrm>
              <a:off x="6621282" y="2553546"/>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a:solidFill>
                    <a:srgbClr val="1D1D1A"/>
                  </a:solidFill>
                  <a:latin typeface="Arial" panose="020B0604020202020204" pitchFamily="34" charset="0"/>
                  <a:ea typeface="Microsoft YaHei UI" panose="020B0503020204020204" pitchFamily="34" charset="-122"/>
                  <a:cs typeface="Arial" panose="020B0604020202020204" pitchFamily="34" charset="0"/>
                </a:rPr>
                <a:t>ETSI F5G</a:t>
              </a:r>
              <a:endParaRPr lang="zh-CN" altLang="en-US" sz="100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80" name="任意多边形 179"/>
            <p:cNvSpPr/>
            <p:nvPr/>
          </p:nvSpPr>
          <p:spPr>
            <a:xfrm>
              <a:off x="6820438" y="3426107"/>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a:solidFill>
                    <a:srgbClr val="1D1D1A"/>
                  </a:solidFill>
                  <a:latin typeface="Arial" panose="020B0604020202020204" pitchFamily="34" charset="0"/>
                  <a:ea typeface="Microsoft YaHei UI" panose="020B0503020204020204" pitchFamily="34" charset="-122"/>
                  <a:cs typeface="Arial" panose="020B0604020202020204" pitchFamily="34" charset="0"/>
                </a:rPr>
                <a:t>ETSI ENI</a:t>
              </a:r>
              <a:endParaRPr lang="zh-CN" altLang="en-US" sz="100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83" name="任意多边形 182"/>
            <p:cNvSpPr/>
            <p:nvPr/>
          </p:nvSpPr>
          <p:spPr>
            <a:xfrm>
              <a:off x="6262414" y="4125847"/>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a:solidFill>
                    <a:srgbClr val="1D1D1A"/>
                  </a:solidFill>
                  <a:latin typeface="Arial" panose="020B0604020202020204" pitchFamily="34" charset="0"/>
                  <a:ea typeface="Microsoft YaHei UI" panose="020B0503020204020204" pitchFamily="34" charset="-122"/>
                  <a:cs typeface="Arial" panose="020B0604020202020204" pitchFamily="34" charset="0"/>
                </a:rPr>
                <a:t>ETSI ZSM</a:t>
              </a:r>
            </a:p>
          </p:txBody>
        </p:sp>
        <p:sp>
          <p:nvSpPr>
            <p:cNvPr id="185" name="任意多边形 184"/>
            <p:cNvSpPr/>
            <p:nvPr/>
          </p:nvSpPr>
          <p:spPr>
            <a:xfrm>
              <a:off x="5367413" y="4125847"/>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dirty="0">
                  <a:solidFill>
                    <a:srgbClr val="1D1D1A"/>
                  </a:solidFill>
                  <a:latin typeface="Arial" panose="020B0604020202020204" pitchFamily="34" charset="0"/>
                  <a:ea typeface="Microsoft YaHei UI" panose="020B0503020204020204" pitchFamily="34" charset="-122"/>
                  <a:cs typeface="Arial" panose="020B0604020202020204" pitchFamily="34" charset="0"/>
                </a:rPr>
                <a:t>GSMA</a:t>
              </a:r>
              <a:endParaRPr lang="zh-CN" altLang="en-US" sz="1000" dirty="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89" name="任意多边形 188"/>
            <p:cNvSpPr/>
            <p:nvPr/>
          </p:nvSpPr>
          <p:spPr>
            <a:xfrm>
              <a:off x="4809389" y="3426107"/>
              <a:ext cx="606345"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dirty="0">
                  <a:solidFill>
                    <a:srgbClr val="1D1D1A"/>
                  </a:solidFill>
                  <a:latin typeface="Arial" panose="020B0604020202020204" pitchFamily="34" charset="0"/>
                  <a:ea typeface="Microsoft YaHei UI" panose="020B0503020204020204" pitchFamily="34" charset="-122"/>
                  <a:cs typeface="Arial" panose="020B0604020202020204" pitchFamily="34" charset="0"/>
                </a:rPr>
                <a:t>NGMN</a:t>
              </a:r>
            </a:p>
          </p:txBody>
        </p:sp>
        <p:sp>
          <p:nvSpPr>
            <p:cNvPr id="190" name="任意多边形 189"/>
            <p:cNvSpPr/>
            <p:nvPr/>
          </p:nvSpPr>
          <p:spPr>
            <a:xfrm>
              <a:off x="5008545" y="2553546"/>
              <a:ext cx="566933" cy="566933"/>
            </a:xfrm>
            <a:custGeom>
              <a:avLst/>
              <a:gdLst>
                <a:gd name="connsiteX0" fmla="*/ 0 w 566933"/>
                <a:gd name="connsiteY0" fmla="*/ 283467 h 566933"/>
                <a:gd name="connsiteX1" fmla="*/ 283467 w 566933"/>
                <a:gd name="connsiteY1" fmla="*/ 0 h 566933"/>
                <a:gd name="connsiteX2" fmla="*/ 566934 w 566933"/>
                <a:gd name="connsiteY2" fmla="*/ 283467 h 566933"/>
                <a:gd name="connsiteX3" fmla="*/ 283467 w 566933"/>
                <a:gd name="connsiteY3" fmla="*/ 566934 h 566933"/>
                <a:gd name="connsiteX4" fmla="*/ 0 w 566933"/>
                <a:gd name="connsiteY4" fmla="*/ 283467 h 56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933" h="566933">
                  <a:moveTo>
                    <a:pt x="0" y="283467"/>
                  </a:moveTo>
                  <a:cubicBezTo>
                    <a:pt x="0" y="126912"/>
                    <a:pt x="126912" y="0"/>
                    <a:pt x="283467" y="0"/>
                  </a:cubicBezTo>
                  <a:cubicBezTo>
                    <a:pt x="440022" y="0"/>
                    <a:pt x="566934" y="126912"/>
                    <a:pt x="566934" y="283467"/>
                  </a:cubicBezTo>
                  <a:cubicBezTo>
                    <a:pt x="566934" y="440022"/>
                    <a:pt x="440022" y="566934"/>
                    <a:pt x="283467" y="566934"/>
                  </a:cubicBezTo>
                  <a:cubicBezTo>
                    <a:pt x="126912" y="566934"/>
                    <a:pt x="0" y="440022"/>
                    <a:pt x="0" y="283467"/>
                  </a:cubicBezTo>
                  <a:close/>
                </a:path>
              </a:pathLst>
            </a:custGeom>
            <a:solidFill>
              <a:schemeClr val="bg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4375" tIns="94375" rIns="94375" bIns="94375" numCol="1" spcCol="1270" anchor="ctr" anchorCtr="0">
              <a:noAutofit/>
            </a:bodyPr>
            <a:lstStyle/>
            <a:p>
              <a:pPr algn="ctr" defTabSz="399710" eaLnBrk="1" fontAlgn="auto" hangingPunct="1">
                <a:lnSpc>
                  <a:spcPct val="90000"/>
                </a:lnSpc>
                <a:spcAft>
                  <a:spcPct val="35000"/>
                </a:spcAft>
              </a:pPr>
              <a:r>
                <a:rPr lang="en-US" altLang="zh-CN" sz="1000" dirty="0">
                  <a:solidFill>
                    <a:srgbClr val="1D1D1A"/>
                  </a:solidFill>
                  <a:latin typeface="Arial" panose="020B0604020202020204" pitchFamily="34" charset="0"/>
                  <a:ea typeface="Microsoft YaHei UI" panose="020B0503020204020204" pitchFamily="34" charset="-122"/>
                  <a:cs typeface="Arial" panose="020B0604020202020204" pitchFamily="34" charset="0"/>
                </a:rPr>
                <a:t>CCSA TC7</a:t>
              </a:r>
              <a:endParaRPr lang="zh-CN" altLang="en-US" sz="1000" dirty="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grpSp>
      <p:sp>
        <p:nvSpPr>
          <p:cNvPr id="193" name="文本框 192"/>
          <p:cNvSpPr txBox="1"/>
          <p:nvPr/>
        </p:nvSpPr>
        <p:spPr>
          <a:xfrm>
            <a:off x="7594747" y="5788755"/>
            <a:ext cx="3081473" cy="276891"/>
          </a:xfrm>
          <a:prstGeom prst="rect">
            <a:avLst/>
          </a:prstGeom>
          <a:noFill/>
        </p:spPr>
        <p:txBody>
          <a:bodyPr wrap="square" rtlCol="0">
            <a:spAutoFit/>
          </a:bodyPr>
          <a:lstStyle/>
          <a:p>
            <a:pPr algn="ctr" defTabSz="913701" eaLnBrk="1" fontAlgn="auto" hangingPunct="1">
              <a:spcBef>
                <a:spcPts val="0"/>
              </a:spcBef>
              <a:spcAft>
                <a:spcPts val="0"/>
              </a:spcAft>
            </a:pPr>
            <a:r>
              <a:rPr lang="en-US" altLang="zh-CN" sz="1200" dirty="0">
                <a:solidFill>
                  <a:srgbClr val="1D1D1A"/>
                </a:solidFill>
                <a:latin typeface="Arial" panose="020B0604020202020204" pitchFamily="34" charset="0"/>
                <a:ea typeface="Microsoft YaHei UI" panose="020B0503020204020204" pitchFamily="34" charset="-122"/>
                <a:cs typeface="Arial" panose="020B0604020202020204" pitchFamily="34" charset="0"/>
              </a:rPr>
              <a:t>Cross-SDO alignment and collaboration</a:t>
            </a:r>
            <a:endParaRPr lang="zh-CN" altLang="en-US" sz="1999" dirty="0">
              <a:solidFill>
                <a:srgbClr val="1D1D1A"/>
              </a:solidFill>
              <a:latin typeface="Arial" panose="020B0604020202020204" pitchFamily="34" charset="0"/>
              <a:ea typeface="Microsoft YaHei UI" panose="020B0503020204020204" pitchFamily="34" charset="-122"/>
              <a:cs typeface="Arial" panose="020B0604020202020204" pitchFamily="34" charset="0"/>
            </a:endParaRPr>
          </a:p>
        </p:txBody>
      </p:sp>
      <p:sp>
        <p:nvSpPr>
          <p:cNvPr id="150" name="矩形 8">
            <a:extLst>
              <a:ext uri="{FF2B5EF4-FFF2-40B4-BE49-F238E27FC236}">
                <a16:creationId xmlns:a16="http://schemas.microsoft.com/office/drawing/2014/main" id="{955F13DC-6489-46C2-8C72-190F697741C5}"/>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Rectangle 5">
            <a:extLst>
              <a:ext uri="{FF2B5EF4-FFF2-40B4-BE49-F238E27FC236}">
                <a16:creationId xmlns:a16="http://schemas.microsoft.com/office/drawing/2014/main" id="{7F7E62D4-C3C1-48AE-999B-0D68ECEB4979}"/>
              </a:ext>
            </a:extLst>
          </p:cNvPr>
          <p:cNvSpPr/>
          <p:nvPr/>
        </p:nvSpPr>
        <p:spPr>
          <a:xfrm>
            <a:off x="8609083" y="6227628"/>
            <a:ext cx="3368677" cy="61683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983777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331569" y="273427"/>
            <a:ext cx="7009739" cy="677108"/>
          </a:xfrm>
          <a:prstGeom prst="rect">
            <a:avLst/>
          </a:prstGeom>
          <a:noFill/>
        </p:spPr>
        <p:txBody>
          <a:bodyPr wrap="none">
            <a:spAutoFit/>
          </a:bodyPr>
          <a:lstStyle/>
          <a:p>
            <a:pPr algn="ctr"/>
            <a:r>
              <a:rPr lang="en-US" altLang="zh-CN" sz="3800" dirty="0"/>
              <a:t>Refactoring Network to Autonomy</a:t>
            </a:r>
            <a:endParaRPr lang="zh-CN" altLang="en-US" sz="3800" dirty="0"/>
          </a:p>
        </p:txBody>
      </p:sp>
      <p:pic>
        <p:nvPicPr>
          <p:cNvPr id="5" name="Picture 10" descr="Table&#10;&#10;Description automatically generated">
            <a:extLst>
              <a:ext uri="{FF2B5EF4-FFF2-40B4-BE49-F238E27FC236}">
                <a16:creationId xmlns:a16="http://schemas.microsoft.com/office/drawing/2014/main" id="{980831F6-4E11-471C-AE17-0520578A3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43" y="1446945"/>
            <a:ext cx="6503904" cy="4628646"/>
          </a:xfrm>
          <a:prstGeom prst="rect">
            <a:avLst/>
          </a:prstGeom>
          <a:ln>
            <a:noFill/>
          </a:ln>
          <a:effectLst>
            <a:outerShdw blurRad="292100" dist="139700" dir="2700000" algn="tl" rotWithShape="0">
              <a:srgbClr val="333333">
                <a:alpha val="65000"/>
              </a:srgbClr>
            </a:outerShdw>
          </a:effectLst>
        </p:spPr>
      </p:pic>
      <p:sp>
        <p:nvSpPr>
          <p:cNvPr id="6" name="TextBox 11">
            <a:extLst>
              <a:ext uri="{FF2B5EF4-FFF2-40B4-BE49-F238E27FC236}">
                <a16:creationId xmlns:a16="http://schemas.microsoft.com/office/drawing/2014/main" id="{C243D9DE-71A1-40CC-AE02-46C272729552}"/>
              </a:ext>
            </a:extLst>
          </p:cNvPr>
          <p:cNvSpPr txBox="1"/>
          <p:nvPr/>
        </p:nvSpPr>
        <p:spPr>
          <a:xfrm>
            <a:off x="840954" y="6473474"/>
            <a:ext cx="5538696" cy="276999"/>
          </a:xfrm>
          <a:prstGeom prst="rect">
            <a:avLst/>
          </a:prstGeom>
          <a:noFill/>
        </p:spPr>
        <p:txBody>
          <a:bodyPr wrap="none" rtlCol="0">
            <a:spAutoFit/>
          </a:bodyPr>
          <a:lstStyle/>
          <a:p>
            <a:r>
              <a:rPr lang="en-US" sz="1200" dirty="0"/>
              <a:t>Source: http://www.stormtree.biz/2020/02/04/network-refactoring-roadmap-matrix/</a:t>
            </a:r>
          </a:p>
        </p:txBody>
      </p:sp>
      <p:sp>
        <p:nvSpPr>
          <p:cNvPr id="7" name="TextBox 14">
            <a:extLst>
              <a:ext uri="{FF2B5EF4-FFF2-40B4-BE49-F238E27FC236}">
                <a16:creationId xmlns:a16="http://schemas.microsoft.com/office/drawing/2014/main" id="{AC5D6FF9-CD44-40D6-A5AC-7CDB09E9DF92}"/>
              </a:ext>
            </a:extLst>
          </p:cNvPr>
          <p:cNvSpPr txBox="1"/>
          <p:nvPr/>
        </p:nvSpPr>
        <p:spPr>
          <a:xfrm>
            <a:off x="997339" y="6108775"/>
            <a:ext cx="6451600" cy="276999"/>
          </a:xfrm>
          <a:prstGeom prst="rect">
            <a:avLst/>
          </a:prstGeom>
          <a:noFill/>
        </p:spPr>
        <p:txBody>
          <a:bodyPr wrap="square">
            <a:spAutoFit/>
          </a:bodyPr>
          <a:lstStyle/>
          <a:p>
            <a:pPr algn="l"/>
            <a:r>
              <a:rPr lang="en-US" sz="1200" b="0" i="0" strike="noStrike" dirty="0">
                <a:effectLst/>
              </a:rPr>
              <a:t>Guy </a:t>
            </a:r>
            <a:r>
              <a:rPr lang="en-US" sz="1200" b="0" i="0" strike="noStrike" dirty="0" err="1">
                <a:effectLst/>
              </a:rPr>
              <a:t>Lupo</a:t>
            </a:r>
            <a:r>
              <a:rPr lang="en-US" sz="1200" b="0" i="0" strike="noStrike" dirty="0">
                <a:effectLst/>
              </a:rPr>
              <a:t>, Head of Orchestration &amp; Data 2020, Telstra</a:t>
            </a:r>
            <a:endParaRPr lang="en-US" sz="1200" b="0" i="0" strike="noStrike" dirty="0">
              <a:effectLst/>
              <a:hlinkClick r:id="rId3">
                <a:extLst>
                  <a:ext uri="{A12FA001-AC4F-418D-AE19-62706E023703}">
                    <ahyp:hlinkClr xmlns:ahyp="http://schemas.microsoft.com/office/drawing/2018/hyperlinkcolor" val="tx"/>
                  </a:ext>
                </a:extLst>
              </a:hlinkClick>
            </a:endParaRPr>
          </a:p>
        </p:txBody>
      </p:sp>
      <p:sp>
        <p:nvSpPr>
          <p:cNvPr id="2" name="Rectangle 1">
            <a:extLst>
              <a:ext uri="{FF2B5EF4-FFF2-40B4-BE49-F238E27FC236}">
                <a16:creationId xmlns:a16="http://schemas.microsoft.com/office/drawing/2014/main" id="{DEFD3C96-0850-468B-900D-79693E61060F}"/>
              </a:ext>
            </a:extLst>
          </p:cNvPr>
          <p:cNvSpPr/>
          <p:nvPr/>
        </p:nvSpPr>
        <p:spPr>
          <a:xfrm>
            <a:off x="2764209" y="1796730"/>
            <a:ext cx="1458930" cy="432271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288D048-AAB7-4FDA-A769-90F230375EAF}"/>
              </a:ext>
            </a:extLst>
          </p:cNvPr>
          <p:cNvSpPr txBox="1"/>
          <p:nvPr/>
        </p:nvSpPr>
        <p:spPr>
          <a:xfrm>
            <a:off x="7412840" y="1040520"/>
            <a:ext cx="4779160" cy="5478423"/>
          </a:xfrm>
          <a:prstGeom prst="rect">
            <a:avLst/>
          </a:prstGeom>
          <a:noFill/>
        </p:spPr>
        <p:txBody>
          <a:bodyPr wrap="square" rtlCol="0">
            <a:spAutoFit/>
          </a:bodyPr>
          <a:lstStyle/>
          <a:p>
            <a:pPr marL="285750" indent="-285750">
              <a:buFont typeface="Arial" panose="020B0604020202020204" pitchFamily="34" charset="0"/>
              <a:buChar char="•"/>
            </a:pPr>
            <a:r>
              <a:rPr lang="en-US" sz="1400" dirty="0"/>
              <a:t>Infrastructure</a:t>
            </a:r>
          </a:p>
          <a:p>
            <a:pPr marL="742950" lvl="1" indent="-285750">
              <a:buFont typeface="Arial" panose="020B0604020202020204" pitchFamily="34" charset="0"/>
              <a:buChar char="•"/>
            </a:pPr>
            <a:r>
              <a:rPr lang="en-US" sz="1400" dirty="0"/>
              <a:t>Virtualize network devices and functions</a:t>
            </a:r>
          </a:p>
          <a:p>
            <a:pPr marL="742950" lvl="1" indent="-285750">
              <a:buFont typeface="Arial" panose="020B0604020202020204" pitchFamily="34" charset="0"/>
              <a:buChar char="•"/>
            </a:pPr>
            <a:r>
              <a:rPr lang="en-US" sz="1400" dirty="0"/>
              <a:t>Make network programmable</a:t>
            </a:r>
          </a:p>
          <a:p>
            <a:pPr marL="742950" lvl="1" indent="-285750">
              <a:buFont typeface="Arial" panose="020B0604020202020204" pitchFamily="34" charset="0"/>
              <a:buChar char="•"/>
            </a:pPr>
            <a:r>
              <a:rPr lang="en-US" sz="1400" dirty="0"/>
              <a:t>Add AI capability at device and function level</a:t>
            </a:r>
          </a:p>
          <a:p>
            <a:pPr marL="285750" indent="-285750">
              <a:buFont typeface="Arial" panose="020B0604020202020204" pitchFamily="34" charset="0"/>
              <a:buChar char="•"/>
            </a:pPr>
            <a:r>
              <a:rPr lang="en-US" sz="1400" dirty="0"/>
              <a:t>Data</a:t>
            </a:r>
          </a:p>
          <a:p>
            <a:pPr marL="742950" lvl="1" indent="-285750">
              <a:buFont typeface="Arial" panose="020B0604020202020204" pitchFamily="34" charset="0"/>
              <a:buChar char="•"/>
            </a:pPr>
            <a:r>
              <a:rPr lang="en-US" sz="1400" dirty="0"/>
              <a:t>Data availability should be one of the central considerations when design new network functions</a:t>
            </a:r>
          </a:p>
          <a:p>
            <a:pPr marL="742950" lvl="1" indent="-285750">
              <a:buFont typeface="Arial" panose="020B0604020202020204" pitchFamily="34" charset="0"/>
              <a:buChar char="•"/>
            </a:pPr>
            <a:r>
              <a:rPr lang="en-US" sz="1400" dirty="0"/>
              <a:t>Ability to instrument the data collection parameters directly on the data source</a:t>
            </a:r>
          </a:p>
          <a:p>
            <a:pPr marL="285750" indent="-285750">
              <a:buFont typeface="Arial" panose="020B0604020202020204" pitchFamily="34" charset="0"/>
              <a:buChar char="•"/>
            </a:pPr>
            <a:r>
              <a:rPr lang="en-US" sz="1400" dirty="0"/>
              <a:t>Abstraction</a:t>
            </a:r>
          </a:p>
          <a:p>
            <a:pPr marL="742950" lvl="1" indent="-285750">
              <a:buFont typeface="Arial" panose="020B0604020202020204" pitchFamily="34" charset="0"/>
              <a:buChar char="•"/>
            </a:pPr>
            <a:r>
              <a:rPr lang="en-US" sz="1400" dirty="0"/>
              <a:t>Configuration task is abstracted away from network management</a:t>
            </a:r>
          </a:p>
          <a:p>
            <a:pPr marL="742950" lvl="1" indent="-285750">
              <a:buFont typeface="Arial" panose="020B0604020202020204" pitchFamily="34" charset="0"/>
              <a:buChar char="•"/>
            </a:pPr>
            <a:r>
              <a:rPr lang="en-US" sz="1400" dirty="0"/>
              <a:t>Abstract business requirement and operational policies</a:t>
            </a:r>
          </a:p>
          <a:p>
            <a:pPr marL="742950" lvl="1" indent="-285750">
              <a:buFont typeface="Arial" panose="020B0604020202020204" pitchFamily="34" charset="0"/>
              <a:buChar char="•"/>
            </a:pPr>
            <a:r>
              <a:rPr lang="en-US" sz="1400" dirty="0"/>
              <a:t>Abstract the service monitoring from fixed metrics to service-oriented indications</a:t>
            </a:r>
          </a:p>
          <a:p>
            <a:pPr marL="285750" indent="-285750">
              <a:buFont typeface="Arial" panose="020B0604020202020204" pitchFamily="34" charset="0"/>
              <a:buChar char="•"/>
            </a:pPr>
            <a:r>
              <a:rPr lang="en-US" sz="1400" dirty="0"/>
              <a:t>Managing Automation</a:t>
            </a:r>
          </a:p>
          <a:p>
            <a:pPr marL="742950" lvl="1" indent="-285750">
              <a:buFont typeface="Arial" panose="020B0604020202020204" pitchFamily="34" charset="0"/>
              <a:buChar char="•"/>
            </a:pPr>
            <a:r>
              <a:rPr lang="en-US" sz="1400" dirty="0"/>
              <a:t>Operational staff move from managing the network devices to managing the automation process</a:t>
            </a:r>
          </a:p>
          <a:p>
            <a:pPr marL="742950" lvl="1" indent="-285750">
              <a:buFont typeface="Arial" panose="020B0604020202020204" pitchFamily="34" charset="0"/>
              <a:buChar char="•"/>
            </a:pPr>
            <a:r>
              <a:rPr lang="en-US" sz="1400" dirty="0"/>
              <a:t>Existing script-based, prescribed automation cannot handle unexpected situations</a:t>
            </a:r>
          </a:p>
          <a:p>
            <a:pPr marL="742950" lvl="1" indent="-285750">
              <a:buFont typeface="Arial" panose="020B0604020202020204" pitchFamily="34" charset="0"/>
              <a:buChar char="•"/>
            </a:pPr>
            <a:r>
              <a:rPr lang="en-US" sz="1400" dirty="0"/>
              <a:t>Operational staff will provide the boundary conditions and let network intelligence to evolve within the set boundaries.</a:t>
            </a:r>
          </a:p>
          <a:p>
            <a:pPr marL="742950" lvl="1"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900750147"/>
      </p:ext>
    </p:extLst>
  </p:cSld>
  <p:clrMapOvr>
    <a:masterClrMapping/>
  </p:clrMapOvr>
  <p:transition spd="slow">
    <p:checke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F4F8D-CB24-444F-AEDA-A1D7523B2493}"/>
              </a:ext>
            </a:extLst>
          </p:cNvPr>
          <p:cNvSpPr>
            <a:spLocks noGrp="1"/>
          </p:cNvSpPr>
          <p:nvPr>
            <p:ph type="title"/>
          </p:nvPr>
        </p:nvSpPr>
        <p:spPr>
          <a:xfrm>
            <a:off x="463627" y="20852"/>
            <a:ext cx="10062053" cy="1325563"/>
          </a:xfrm>
        </p:spPr>
        <p:txBody>
          <a:bodyPr/>
          <a:lstStyle/>
          <a:p>
            <a:r>
              <a:rPr lang="en-US" sz="4000" dirty="0"/>
              <a:t>ODM  to Autonomous Domain Transformation</a:t>
            </a:r>
          </a:p>
        </p:txBody>
      </p:sp>
      <p:pic>
        <p:nvPicPr>
          <p:cNvPr id="5" name="Picture 4">
            <a:extLst>
              <a:ext uri="{FF2B5EF4-FFF2-40B4-BE49-F238E27FC236}">
                <a16:creationId xmlns:a16="http://schemas.microsoft.com/office/drawing/2014/main" id="{DA90E74A-462F-4FFE-9A03-6A1B3ECAC59A}"/>
              </a:ext>
            </a:extLst>
          </p:cNvPr>
          <p:cNvPicPr>
            <a:picLocks noChangeAspect="1"/>
          </p:cNvPicPr>
          <p:nvPr/>
        </p:nvPicPr>
        <p:blipFill>
          <a:blip r:embed="rId2"/>
          <a:stretch>
            <a:fillRect/>
          </a:stretch>
        </p:blipFill>
        <p:spPr>
          <a:xfrm>
            <a:off x="733556" y="1558484"/>
            <a:ext cx="4190895" cy="4872691"/>
          </a:xfrm>
          <a:prstGeom prst="rect">
            <a:avLst/>
          </a:prstGeom>
        </p:spPr>
      </p:pic>
      <p:sp>
        <p:nvSpPr>
          <p:cNvPr id="6" name="TextBox 5">
            <a:extLst>
              <a:ext uri="{FF2B5EF4-FFF2-40B4-BE49-F238E27FC236}">
                <a16:creationId xmlns:a16="http://schemas.microsoft.com/office/drawing/2014/main" id="{180C65C9-4045-45E1-9310-9777C980B40C}"/>
              </a:ext>
            </a:extLst>
          </p:cNvPr>
          <p:cNvSpPr txBox="1"/>
          <p:nvPr/>
        </p:nvSpPr>
        <p:spPr>
          <a:xfrm>
            <a:off x="3526565" y="3626676"/>
            <a:ext cx="487634" cy="169277"/>
          </a:xfrm>
          <a:prstGeom prst="rect">
            <a:avLst/>
          </a:prstGeom>
          <a:noFill/>
        </p:spPr>
        <p:txBody>
          <a:bodyPr wrap="none" rtlCol="0">
            <a:spAutoFit/>
          </a:bodyPr>
          <a:lstStyle/>
          <a:p>
            <a:r>
              <a:rPr lang="en-US" sz="500" dirty="0">
                <a:highlight>
                  <a:srgbClr val="FFFF00"/>
                </a:highlight>
              </a:rPr>
              <a:t>Self-healing</a:t>
            </a:r>
          </a:p>
        </p:txBody>
      </p:sp>
      <p:sp>
        <p:nvSpPr>
          <p:cNvPr id="7" name="TextBox 6">
            <a:extLst>
              <a:ext uri="{FF2B5EF4-FFF2-40B4-BE49-F238E27FC236}">
                <a16:creationId xmlns:a16="http://schemas.microsoft.com/office/drawing/2014/main" id="{7D66F139-3117-4E32-83CD-DFAD334BB800}"/>
              </a:ext>
            </a:extLst>
          </p:cNvPr>
          <p:cNvSpPr txBox="1"/>
          <p:nvPr/>
        </p:nvSpPr>
        <p:spPr>
          <a:xfrm rot="1781343">
            <a:off x="3526996" y="3990854"/>
            <a:ext cx="457176" cy="169277"/>
          </a:xfrm>
          <a:prstGeom prst="rect">
            <a:avLst/>
          </a:prstGeom>
          <a:noFill/>
        </p:spPr>
        <p:txBody>
          <a:bodyPr wrap="none" rtlCol="0">
            <a:spAutoFit/>
          </a:bodyPr>
          <a:lstStyle/>
          <a:p>
            <a:r>
              <a:rPr lang="en-US" sz="500" dirty="0">
                <a:highlight>
                  <a:srgbClr val="FFFF00"/>
                </a:highlight>
              </a:rPr>
              <a:t>Self-config</a:t>
            </a:r>
          </a:p>
        </p:txBody>
      </p:sp>
      <p:sp>
        <p:nvSpPr>
          <p:cNvPr id="8" name="TextBox 7">
            <a:extLst>
              <a:ext uri="{FF2B5EF4-FFF2-40B4-BE49-F238E27FC236}">
                <a16:creationId xmlns:a16="http://schemas.microsoft.com/office/drawing/2014/main" id="{041C2808-7E9F-4AB8-A9FE-BFE8FE8A4572}"/>
              </a:ext>
            </a:extLst>
          </p:cNvPr>
          <p:cNvSpPr txBox="1"/>
          <p:nvPr/>
        </p:nvSpPr>
        <p:spPr>
          <a:xfrm rot="5082686">
            <a:off x="2952867" y="4307170"/>
            <a:ext cx="524503" cy="169277"/>
          </a:xfrm>
          <a:prstGeom prst="rect">
            <a:avLst/>
          </a:prstGeom>
          <a:noFill/>
        </p:spPr>
        <p:txBody>
          <a:bodyPr wrap="none" rtlCol="0">
            <a:spAutoFit/>
          </a:bodyPr>
          <a:lstStyle/>
          <a:p>
            <a:r>
              <a:rPr lang="en-US" sz="500" dirty="0">
                <a:highlight>
                  <a:srgbClr val="FFFF00"/>
                </a:highlight>
              </a:rPr>
              <a:t>Self-optimize</a:t>
            </a:r>
          </a:p>
        </p:txBody>
      </p:sp>
      <p:sp>
        <p:nvSpPr>
          <p:cNvPr id="9" name="TextBox 8">
            <a:extLst>
              <a:ext uri="{FF2B5EF4-FFF2-40B4-BE49-F238E27FC236}">
                <a16:creationId xmlns:a16="http://schemas.microsoft.com/office/drawing/2014/main" id="{CFBA2726-46CF-4121-A811-ACEB255FF447}"/>
              </a:ext>
            </a:extLst>
          </p:cNvPr>
          <p:cNvSpPr txBox="1"/>
          <p:nvPr/>
        </p:nvSpPr>
        <p:spPr>
          <a:xfrm rot="20327560">
            <a:off x="2325455" y="4002200"/>
            <a:ext cx="457176" cy="169277"/>
          </a:xfrm>
          <a:prstGeom prst="rect">
            <a:avLst/>
          </a:prstGeom>
          <a:noFill/>
        </p:spPr>
        <p:txBody>
          <a:bodyPr wrap="none" rtlCol="0">
            <a:spAutoFit/>
          </a:bodyPr>
          <a:lstStyle/>
          <a:p>
            <a:r>
              <a:rPr lang="en-US" sz="500" dirty="0">
                <a:highlight>
                  <a:srgbClr val="FFFF00"/>
                </a:highlight>
              </a:rPr>
              <a:t>Self-config</a:t>
            </a:r>
          </a:p>
        </p:txBody>
      </p:sp>
      <p:sp>
        <p:nvSpPr>
          <p:cNvPr id="10" name="TextBox 9">
            <a:extLst>
              <a:ext uri="{FF2B5EF4-FFF2-40B4-BE49-F238E27FC236}">
                <a16:creationId xmlns:a16="http://schemas.microsoft.com/office/drawing/2014/main" id="{D3D0B02C-A5E7-4669-A482-3AD75C8524AA}"/>
              </a:ext>
            </a:extLst>
          </p:cNvPr>
          <p:cNvSpPr txBox="1"/>
          <p:nvPr/>
        </p:nvSpPr>
        <p:spPr>
          <a:xfrm rot="5105862">
            <a:off x="3099888" y="4307170"/>
            <a:ext cx="457176" cy="169277"/>
          </a:xfrm>
          <a:prstGeom prst="rect">
            <a:avLst/>
          </a:prstGeom>
          <a:noFill/>
        </p:spPr>
        <p:txBody>
          <a:bodyPr wrap="none" rtlCol="0">
            <a:spAutoFit/>
          </a:bodyPr>
          <a:lstStyle/>
          <a:p>
            <a:r>
              <a:rPr lang="en-US" sz="500" dirty="0">
                <a:highlight>
                  <a:srgbClr val="FFFF00"/>
                </a:highlight>
              </a:rPr>
              <a:t>Self-config</a:t>
            </a:r>
          </a:p>
        </p:txBody>
      </p:sp>
      <p:sp>
        <p:nvSpPr>
          <p:cNvPr id="11" name="TextBox 10">
            <a:extLst>
              <a:ext uri="{FF2B5EF4-FFF2-40B4-BE49-F238E27FC236}">
                <a16:creationId xmlns:a16="http://schemas.microsoft.com/office/drawing/2014/main" id="{37CFB95C-D368-488C-89DD-45BB679F3D65}"/>
              </a:ext>
            </a:extLst>
          </p:cNvPr>
          <p:cNvSpPr txBox="1"/>
          <p:nvPr/>
        </p:nvSpPr>
        <p:spPr>
          <a:xfrm>
            <a:off x="3526565" y="3748689"/>
            <a:ext cx="489236" cy="169277"/>
          </a:xfrm>
          <a:prstGeom prst="rect">
            <a:avLst/>
          </a:prstGeom>
          <a:noFill/>
        </p:spPr>
        <p:txBody>
          <a:bodyPr wrap="none" rtlCol="0">
            <a:spAutoFit/>
          </a:bodyPr>
          <a:lstStyle/>
          <a:p>
            <a:r>
              <a:rPr lang="en-US" sz="500" dirty="0">
                <a:highlight>
                  <a:srgbClr val="FFFF00"/>
                </a:highlight>
              </a:rPr>
              <a:t>Self-protect</a:t>
            </a:r>
          </a:p>
        </p:txBody>
      </p:sp>
      <p:sp>
        <p:nvSpPr>
          <p:cNvPr id="12" name="TextBox 11">
            <a:extLst>
              <a:ext uri="{FF2B5EF4-FFF2-40B4-BE49-F238E27FC236}">
                <a16:creationId xmlns:a16="http://schemas.microsoft.com/office/drawing/2014/main" id="{86EE7F74-5A1F-43BF-AAA2-84D2C45DD98C}"/>
              </a:ext>
            </a:extLst>
          </p:cNvPr>
          <p:cNvSpPr txBox="1"/>
          <p:nvPr/>
        </p:nvSpPr>
        <p:spPr>
          <a:xfrm rot="19613617">
            <a:off x="3209519" y="3277585"/>
            <a:ext cx="457176" cy="169277"/>
          </a:xfrm>
          <a:prstGeom prst="rect">
            <a:avLst/>
          </a:prstGeom>
          <a:noFill/>
        </p:spPr>
        <p:txBody>
          <a:bodyPr wrap="none" rtlCol="0">
            <a:spAutoFit/>
          </a:bodyPr>
          <a:lstStyle/>
          <a:p>
            <a:r>
              <a:rPr lang="en-US" sz="500" dirty="0">
                <a:highlight>
                  <a:srgbClr val="FFFF00"/>
                </a:highlight>
              </a:rPr>
              <a:t>Self-config</a:t>
            </a:r>
          </a:p>
        </p:txBody>
      </p:sp>
      <p:sp>
        <p:nvSpPr>
          <p:cNvPr id="13" name="TextBox 12">
            <a:extLst>
              <a:ext uri="{FF2B5EF4-FFF2-40B4-BE49-F238E27FC236}">
                <a16:creationId xmlns:a16="http://schemas.microsoft.com/office/drawing/2014/main" id="{C3346A60-C19C-42FD-908A-35FD52F91B77}"/>
              </a:ext>
            </a:extLst>
          </p:cNvPr>
          <p:cNvSpPr txBox="1"/>
          <p:nvPr/>
        </p:nvSpPr>
        <p:spPr>
          <a:xfrm rot="19613617">
            <a:off x="3368331" y="3429985"/>
            <a:ext cx="444352" cy="169277"/>
          </a:xfrm>
          <a:prstGeom prst="rect">
            <a:avLst/>
          </a:prstGeom>
          <a:noFill/>
        </p:spPr>
        <p:txBody>
          <a:bodyPr wrap="none" rtlCol="0">
            <a:spAutoFit/>
          </a:bodyPr>
          <a:lstStyle/>
          <a:p>
            <a:r>
              <a:rPr lang="en-US" sz="500" dirty="0">
                <a:highlight>
                  <a:srgbClr val="FFFF00"/>
                </a:highlight>
              </a:rPr>
              <a:t>Self-verify</a:t>
            </a:r>
          </a:p>
        </p:txBody>
      </p:sp>
      <p:sp>
        <p:nvSpPr>
          <p:cNvPr id="14" name="TextBox 13">
            <a:extLst>
              <a:ext uri="{FF2B5EF4-FFF2-40B4-BE49-F238E27FC236}">
                <a16:creationId xmlns:a16="http://schemas.microsoft.com/office/drawing/2014/main" id="{D937E7F0-7B8E-4BD4-8512-ADF995D4E992}"/>
              </a:ext>
            </a:extLst>
          </p:cNvPr>
          <p:cNvSpPr txBox="1"/>
          <p:nvPr/>
        </p:nvSpPr>
        <p:spPr>
          <a:xfrm>
            <a:off x="5748793" y="1766814"/>
            <a:ext cx="5336141" cy="369332"/>
          </a:xfrm>
          <a:prstGeom prst="rect">
            <a:avLst/>
          </a:prstGeom>
          <a:noFill/>
        </p:spPr>
        <p:txBody>
          <a:bodyPr wrap="none" rtlCol="0">
            <a:spAutoFit/>
          </a:bodyPr>
          <a:lstStyle/>
          <a:p>
            <a:r>
              <a:rPr lang="en-US" dirty="0"/>
              <a:t>Single Domain Autonomy, Multi Domain Orchestration </a:t>
            </a:r>
          </a:p>
        </p:txBody>
      </p:sp>
      <p:sp>
        <p:nvSpPr>
          <p:cNvPr id="16" name="TextBox 15">
            <a:extLst>
              <a:ext uri="{FF2B5EF4-FFF2-40B4-BE49-F238E27FC236}">
                <a16:creationId xmlns:a16="http://schemas.microsoft.com/office/drawing/2014/main" id="{8AE2EB43-B1BF-4FC0-9F4D-2B03659759ED}"/>
              </a:ext>
            </a:extLst>
          </p:cNvPr>
          <p:cNvSpPr txBox="1"/>
          <p:nvPr/>
        </p:nvSpPr>
        <p:spPr>
          <a:xfrm>
            <a:off x="2655075" y="3620310"/>
            <a:ext cx="971550" cy="369332"/>
          </a:xfrm>
          <a:prstGeom prst="rect">
            <a:avLst/>
          </a:prstGeom>
          <a:noFill/>
        </p:spPr>
        <p:txBody>
          <a:bodyPr wrap="square" rtlCol="0">
            <a:spAutoFit/>
          </a:bodyPr>
          <a:lstStyle/>
          <a:p>
            <a:pPr algn="ctr"/>
            <a:r>
              <a:rPr lang="en-US" sz="900" dirty="0">
                <a:highlight>
                  <a:srgbClr val="FFFF00"/>
                </a:highlight>
              </a:rPr>
              <a:t>Autonomous Domain</a:t>
            </a:r>
          </a:p>
        </p:txBody>
      </p:sp>
      <p:graphicFrame>
        <p:nvGraphicFramePr>
          <p:cNvPr id="17" name="Table 17">
            <a:extLst>
              <a:ext uri="{FF2B5EF4-FFF2-40B4-BE49-F238E27FC236}">
                <a16:creationId xmlns:a16="http://schemas.microsoft.com/office/drawing/2014/main" id="{8761E6C4-E1D5-445B-9B53-17C7BE6BB3BB}"/>
              </a:ext>
            </a:extLst>
          </p:cNvPr>
          <p:cNvGraphicFramePr>
            <a:graphicFrameLocks noGrp="1"/>
          </p:cNvGraphicFramePr>
          <p:nvPr>
            <p:extLst>
              <p:ext uri="{D42A27DB-BD31-4B8C-83A1-F6EECF244321}">
                <p14:modId xmlns:p14="http://schemas.microsoft.com/office/powerpoint/2010/main" val="1324680252"/>
              </p:ext>
            </p:extLst>
          </p:nvPr>
        </p:nvGraphicFramePr>
        <p:xfrm>
          <a:off x="5267017" y="2316585"/>
          <a:ext cx="6217897" cy="3886094"/>
        </p:xfrm>
        <a:graphic>
          <a:graphicData uri="http://schemas.openxmlformats.org/drawingml/2006/table">
            <a:tbl>
              <a:tblPr firstRow="1" bandRow="1">
                <a:tableStyleId>{5940675A-B579-460E-94D1-54222C63F5DA}</a:tableStyleId>
              </a:tblPr>
              <a:tblGrid>
                <a:gridCol w="2015581">
                  <a:extLst>
                    <a:ext uri="{9D8B030D-6E8A-4147-A177-3AD203B41FA5}">
                      <a16:colId xmlns:a16="http://schemas.microsoft.com/office/drawing/2014/main" val="3971829686"/>
                    </a:ext>
                  </a:extLst>
                </a:gridCol>
                <a:gridCol w="3315625">
                  <a:extLst>
                    <a:ext uri="{9D8B030D-6E8A-4147-A177-3AD203B41FA5}">
                      <a16:colId xmlns:a16="http://schemas.microsoft.com/office/drawing/2014/main" val="3552984850"/>
                    </a:ext>
                  </a:extLst>
                </a:gridCol>
                <a:gridCol w="886691">
                  <a:extLst>
                    <a:ext uri="{9D8B030D-6E8A-4147-A177-3AD203B41FA5}">
                      <a16:colId xmlns:a16="http://schemas.microsoft.com/office/drawing/2014/main" val="1490353814"/>
                    </a:ext>
                  </a:extLst>
                </a:gridCol>
              </a:tblGrid>
              <a:tr h="635934">
                <a:tc>
                  <a:txBody>
                    <a:bodyPr/>
                    <a:lstStyle/>
                    <a:p>
                      <a:pPr algn="ctr"/>
                      <a:r>
                        <a:rPr lang="en-US" sz="1200" b="0" dirty="0"/>
                        <a:t>Human Managers</a:t>
                      </a:r>
                    </a:p>
                  </a:txBody>
                  <a:tcPr anchor="ctr"/>
                </a:tc>
                <a:tc>
                  <a:txBody>
                    <a:bodyPr/>
                    <a:lstStyle/>
                    <a:p>
                      <a:endParaRPr lang="en-US" sz="1200" dirty="0"/>
                    </a:p>
                  </a:txBody>
                  <a:tcPr/>
                </a:tc>
                <a:tc rowSpan="5">
                  <a:txBody>
                    <a:bodyPr/>
                    <a:lstStyle/>
                    <a:p>
                      <a:endParaRPr lang="en-US" sz="1200" dirty="0"/>
                    </a:p>
                  </a:txBody>
                  <a:tcPr/>
                </a:tc>
                <a:extLst>
                  <a:ext uri="{0D108BD9-81ED-4DB2-BD59-A6C34878D82A}">
                    <a16:rowId xmlns:a16="http://schemas.microsoft.com/office/drawing/2014/main" val="4070978158"/>
                  </a:ext>
                </a:extLst>
              </a:tr>
              <a:tr h="1241469">
                <a:tc>
                  <a:txBody>
                    <a:bodyPr/>
                    <a:lstStyle/>
                    <a:p>
                      <a:pPr algn="ctr"/>
                      <a:r>
                        <a:rPr lang="en-US" sz="1200" dirty="0"/>
                        <a:t>Autonomous Domains Orchestrators</a:t>
                      </a:r>
                    </a:p>
                  </a:txBody>
                  <a:tcPr anchor="ctr"/>
                </a:tc>
                <a:tc>
                  <a:txBody>
                    <a:bodyPr/>
                    <a:lstStyle/>
                    <a:p>
                      <a:endParaRPr lang="en-US" sz="1200" dirty="0"/>
                    </a:p>
                  </a:txBody>
                  <a:tcPr/>
                </a:tc>
                <a:tc vMerge="1">
                  <a:txBody>
                    <a:bodyPr/>
                    <a:lstStyle/>
                    <a:p>
                      <a:endParaRPr lang="en-US" dirty="0"/>
                    </a:p>
                  </a:txBody>
                  <a:tcPr/>
                </a:tc>
                <a:extLst>
                  <a:ext uri="{0D108BD9-81ED-4DB2-BD59-A6C34878D82A}">
                    <a16:rowId xmlns:a16="http://schemas.microsoft.com/office/drawing/2014/main" val="12081856"/>
                  </a:ext>
                </a:extLst>
              </a:tr>
              <a:tr h="856099">
                <a:tc>
                  <a:txBody>
                    <a:bodyPr/>
                    <a:lstStyle/>
                    <a:p>
                      <a:pPr algn="ctr"/>
                      <a:r>
                        <a:rPr lang="en-US" sz="1200" dirty="0"/>
                        <a:t>Autonomous Domains Managers</a:t>
                      </a:r>
                    </a:p>
                  </a:txBody>
                  <a:tcPr anchor="ctr"/>
                </a:tc>
                <a:tc>
                  <a:txBody>
                    <a:bodyPr/>
                    <a:lstStyle/>
                    <a:p>
                      <a:endParaRPr lang="en-US" sz="1200" dirty="0"/>
                    </a:p>
                  </a:txBody>
                  <a:tcPr/>
                </a:tc>
                <a:tc vMerge="1">
                  <a:txBody>
                    <a:bodyPr/>
                    <a:lstStyle/>
                    <a:p>
                      <a:endParaRPr lang="en-US" dirty="0"/>
                    </a:p>
                  </a:txBody>
                  <a:tcPr/>
                </a:tc>
                <a:extLst>
                  <a:ext uri="{0D108BD9-81ED-4DB2-BD59-A6C34878D82A}">
                    <a16:rowId xmlns:a16="http://schemas.microsoft.com/office/drawing/2014/main" val="387793870"/>
                  </a:ext>
                </a:extLst>
              </a:tr>
              <a:tr h="601225">
                <a:tc>
                  <a:txBody>
                    <a:bodyPr/>
                    <a:lstStyle/>
                    <a:p>
                      <a:pPr algn="ctr"/>
                      <a:r>
                        <a:rPr lang="en-US" sz="1200" dirty="0"/>
                        <a:t>ODMs</a:t>
                      </a:r>
                    </a:p>
                  </a:txBody>
                  <a:tcPr anchor="ctr"/>
                </a:tc>
                <a:tc>
                  <a:txBody>
                    <a:bodyPr/>
                    <a:lstStyle/>
                    <a:p>
                      <a:endParaRPr lang="en-US" sz="1200" dirty="0"/>
                    </a:p>
                  </a:txBody>
                  <a:tcPr/>
                </a:tc>
                <a:tc vMerge="1">
                  <a:txBody>
                    <a:bodyPr/>
                    <a:lstStyle/>
                    <a:p>
                      <a:endParaRPr lang="en-US" dirty="0"/>
                    </a:p>
                  </a:txBody>
                  <a:tcPr/>
                </a:tc>
                <a:extLst>
                  <a:ext uri="{0D108BD9-81ED-4DB2-BD59-A6C34878D82A}">
                    <a16:rowId xmlns:a16="http://schemas.microsoft.com/office/drawing/2014/main" val="2672732324"/>
                  </a:ext>
                </a:extLst>
              </a:tr>
              <a:tr h="551367">
                <a:tc>
                  <a:txBody>
                    <a:bodyPr/>
                    <a:lstStyle/>
                    <a:p>
                      <a:pPr algn="ctr"/>
                      <a:r>
                        <a:rPr lang="en-US" sz="1200" dirty="0"/>
                        <a:t>Managed Resources</a:t>
                      </a:r>
                    </a:p>
                  </a:txBody>
                  <a:tcPr anchor="ctr"/>
                </a:tc>
                <a:tc>
                  <a:txBody>
                    <a:bodyPr/>
                    <a:lstStyle/>
                    <a:p>
                      <a:endParaRPr lang="en-US" sz="1200" dirty="0"/>
                    </a:p>
                  </a:txBody>
                  <a:tcPr/>
                </a:tc>
                <a:tc vMerge="1">
                  <a:txBody>
                    <a:bodyPr/>
                    <a:lstStyle/>
                    <a:p>
                      <a:endParaRPr lang="en-US" dirty="0"/>
                    </a:p>
                  </a:txBody>
                  <a:tcPr/>
                </a:tc>
                <a:extLst>
                  <a:ext uri="{0D108BD9-81ED-4DB2-BD59-A6C34878D82A}">
                    <a16:rowId xmlns:a16="http://schemas.microsoft.com/office/drawing/2014/main" val="2891331736"/>
                  </a:ext>
                </a:extLst>
              </a:tr>
            </a:tbl>
          </a:graphicData>
        </a:graphic>
      </p:graphicFrame>
      <p:pic>
        <p:nvPicPr>
          <p:cNvPr id="19" name="Graphic 18" descr="Head with gears outline">
            <a:extLst>
              <a:ext uri="{FF2B5EF4-FFF2-40B4-BE49-F238E27FC236}">
                <a16:creationId xmlns:a16="http://schemas.microsoft.com/office/drawing/2014/main" id="{792C1160-32B4-4283-970C-939553BC65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2924" y="3460821"/>
            <a:ext cx="741990" cy="741990"/>
          </a:xfrm>
          <a:prstGeom prst="rect">
            <a:avLst/>
          </a:prstGeom>
        </p:spPr>
      </p:pic>
      <p:sp>
        <p:nvSpPr>
          <p:cNvPr id="20" name="TextBox 19">
            <a:extLst>
              <a:ext uri="{FF2B5EF4-FFF2-40B4-BE49-F238E27FC236}">
                <a16:creationId xmlns:a16="http://schemas.microsoft.com/office/drawing/2014/main" id="{3EE5AF39-0BA6-4D17-9924-E87D5DCA858A}"/>
              </a:ext>
            </a:extLst>
          </p:cNvPr>
          <p:cNvSpPr txBox="1"/>
          <p:nvPr/>
        </p:nvSpPr>
        <p:spPr>
          <a:xfrm>
            <a:off x="10637301" y="4373411"/>
            <a:ext cx="874470" cy="461665"/>
          </a:xfrm>
          <a:prstGeom prst="rect">
            <a:avLst/>
          </a:prstGeom>
          <a:noFill/>
        </p:spPr>
        <p:txBody>
          <a:bodyPr wrap="none" rtlCol="0">
            <a:spAutoFit/>
          </a:bodyPr>
          <a:lstStyle/>
          <a:p>
            <a:pPr algn="ctr"/>
            <a:r>
              <a:rPr lang="en-US" sz="1200" dirty="0"/>
              <a:t>Knowledge</a:t>
            </a:r>
          </a:p>
          <a:p>
            <a:pPr algn="ctr"/>
            <a:r>
              <a:rPr lang="en-US" sz="1200" dirty="0"/>
              <a:t> source</a:t>
            </a:r>
          </a:p>
        </p:txBody>
      </p:sp>
      <p:pic>
        <p:nvPicPr>
          <p:cNvPr id="1026" name="Picture 2" descr="Computer operator icon - Google Search | Beautiful birds, Icon, Peace  gesture">
            <a:extLst>
              <a:ext uri="{FF2B5EF4-FFF2-40B4-BE49-F238E27FC236}">
                <a16:creationId xmlns:a16="http://schemas.microsoft.com/office/drawing/2014/main" id="{760979A5-E5D0-439F-A3D8-6A457C3329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32506" y="2397375"/>
            <a:ext cx="476595" cy="47659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840D23C5-2DD0-40E0-A769-CCB3FEF04BB5}"/>
              </a:ext>
            </a:extLst>
          </p:cNvPr>
          <p:cNvSpPr/>
          <p:nvPr/>
        </p:nvSpPr>
        <p:spPr>
          <a:xfrm>
            <a:off x="7433274" y="3669750"/>
            <a:ext cx="1254317" cy="46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Orchestrating within a discipline</a:t>
            </a:r>
          </a:p>
        </p:txBody>
      </p:sp>
      <p:sp>
        <p:nvSpPr>
          <p:cNvPr id="23" name="Rectangle 22">
            <a:extLst>
              <a:ext uri="{FF2B5EF4-FFF2-40B4-BE49-F238E27FC236}">
                <a16:creationId xmlns:a16="http://schemas.microsoft.com/office/drawing/2014/main" id="{05BAE59C-5806-48E6-9D2B-D0C4AAF60599}"/>
              </a:ext>
            </a:extLst>
          </p:cNvPr>
          <p:cNvSpPr/>
          <p:nvPr/>
        </p:nvSpPr>
        <p:spPr>
          <a:xfrm>
            <a:off x="9031313" y="3668719"/>
            <a:ext cx="1254317" cy="46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Orchestrating cross disciplines</a:t>
            </a:r>
          </a:p>
        </p:txBody>
      </p:sp>
      <p:sp>
        <p:nvSpPr>
          <p:cNvPr id="24" name="Rectangle 23">
            <a:extLst>
              <a:ext uri="{FF2B5EF4-FFF2-40B4-BE49-F238E27FC236}">
                <a16:creationId xmlns:a16="http://schemas.microsoft.com/office/drawing/2014/main" id="{16CDC30C-ED22-4E42-BDDD-3D37DE3AAA0D}"/>
              </a:ext>
            </a:extLst>
          </p:cNvPr>
          <p:cNvSpPr/>
          <p:nvPr/>
        </p:nvSpPr>
        <p:spPr>
          <a:xfrm>
            <a:off x="7523460" y="4342548"/>
            <a:ext cx="2822694" cy="595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Self-x</a:t>
            </a:r>
          </a:p>
        </p:txBody>
      </p:sp>
      <p:sp>
        <p:nvSpPr>
          <p:cNvPr id="25" name="Rectangle 24">
            <a:extLst>
              <a:ext uri="{FF2B5EF4-FFF2-40B4-BE49-F238E27FC236}">
                <a16:creationId xmlns:a16="http://schemas.microsoft.com/office/drawing/2014/main" id="{8BEC0E05-F8BB-4ED1-A27F-4532A1F27D5C}"/>
              </a:ext>
            </a:extLst>
          </p:cNvPr>
          <p:cNvSpPr/>
          <p:nvPr/>
        </p:nvSpPr>
        <p:spPr>
          <a:xfrm>
            <a:off x="7450314" y="3155477"/>
            <a:ext cx="1254317" cy="46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Self-x</a:t>
            </a:r>
          </a:p>
        </p:txBody>
      </p:sp>
      <p:sp>
        <p:nvSpPr>
          <p:cNvPr id="26" name="Rectangle 25">
            <a:extLst>
              <a:ext uri="{FF2B5EF4-FFF2-40B4-BE49-F238E27FC236}">
                <a16:creationId xmlns:a16="http://schemas.microsoft.com/office/drawing/2014/main" id="{04E8AD4E-532B-4352-9B01-20B1FD8EAE55}"/>
              </a:ext>
            </a:extLst>
          </p:cNvPr>
          <p:cNvSpPr/>
          <p:nvPr/>
        </p:nvSpPr>
        <p:spPr>
          <a:xfrm>
            <a:off x="9004645" y="3156612"/>
            <a:ext cx="1254317" cy="4648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Self-x</a:t>
            </a:r>
          </a:p>
        </p:txBody>
      </p:sp>
      <p:pic>
        <p:nvPicPr>
          <p:cNvPr id="27" name="Graphic 26" descr="Circles with arrows outline">
            <a:extLst>
              <a:ext uri="{FF2B5EF4-FFF2-40B4-BE49-F238E27FC236}">
                <a16:creationId xmlns:a16="http://schemas.microsoft.com/office/drawing/2014/main" id="{AF239A32-C369-47A7-8C70-5BB79E97E2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25446" y="6144835"/>
            <a:ext cx="639926" cy="639926"/>
          </a:xfrm>
          <a:prstGeom prst="rect">
            <a:avLst/>
          </a:prstGeom>
        </p:spPr>
      </p:pic>
      <p:sp>
        <p:nvSpPr>
          <p:cNvPr id="28" name="Oval 27">
            <a:extLst>
              <a:ext uri="{FF2B5EF4-FFF2-40B4-BE49-F238E27FC236}">
                <a16:creationId xmlns:a16="http://schemas.microsoft.com/office/drawing/2014/main" id="{52DD1964-5441-40D9-95D9-C26E00737014}"/>
              </a:ext>
            </a:extLst>
          </p:cNvPr>
          <p:cNvSpPr/>
          <p:nvPr/>
        </p:nvSpPr>
        <p:spPr>
          <a:xfrm>
            <a:off x="7367474" y="5712076"/>
            <a:ext cx="1049390" cy="46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NW</a:t>
            </a:r>
          </a:p>
        </p:txBody>
      </p:sp>
      <p:sp>
        <p:nvSpPr>
          <p:cNvPr id="32" name="Oval 31">
            <a:extLst>
              <a:ext uri="{FF2B5EF4-FFF2-40B4-BE49-F238E27FC236}">
                <a16:creationId xmlns:a16="http://schemas.microsoft.com/office/drawing/2014/main" id="{B5F3642D-4DF2-4AE5-8E94-1282FDC55122}"/>
              </a:ext>
            </a:extLst>
          </p:cNvPr>
          <p:cNvSpPr/>
          <p:nvPr/>
        </p:nvSpPr>
        <p:spPr>
          <a:xfrm>
            <a:off x="8511691" y="5712075"/>
            <a:ext cx="1049390" cy="46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Compute</a:t>
            </a:r>
          </a:p>
        </p:txBody>
      </p:sp>
      <p:sp>
        <p:nvSpPr>
          <p:cNvPr id="33" name="Oval 32">
            <a:extLst>
              <a:ext uri="{FF2B5EF4-FFF2-40B4-BE49-F238E27FC236}">
                <a16:creationId xmlns:a16="http://schemas.microsoft.com/office/drawing/2014/main" id="{4393471B-D76E-4038-B761-9A1B317239C5}"/>
              </a:ext>
            </a:extLst>
          </p:cNvPr>
          <p:cNvSpPr/>
          <p:nvPr/>
        </p:nvSpPr>
        <p:spPr>
          <a:xfrm>
            <a:off x="9666925" y="5741991"/>
            <a:ext cx="858755" cy="4648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App</a:t>
            </a:r>
          </a:p>
        </p:txBody>
      </p:sp>
      <p:sp>
        <p:nvSpPr>
          <p:cNvPr id="31" name="Rectangle: Top Corners Snipped 30">
            <a:extLst>
              <a:ext uri="{FF2B5EF4-FFF2-40B4-BE49-F238E27FC236}">
                <a16:creationId xmlns:a16="http://schemas.microsoft.com/office/drawing/2014/main" id="{1D00F942-BF53-404E-A224-9295FABBBCF5}"/>
              </a:ext>
            </a:extLst>
          </p:cNvPr>
          <p:cNvSpPr/>
          <p:nvPr/>
        </p:nvSpPr>
        <p:spPr>
          <a:xfrm rot="10800000">
            <a:off x="7705696" y="5103192"/>
            <a:ext cx="462708" cy="448402"/>
          </a:xfrm>
          <a:prstGeom prst="snip2SameRect">
            <a:avLst>
              <a:gd name="adj1" fmla="val 36225"/>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Top Corners Snipped 34">
            <a:extLst>
              <a:ext uri="{FF2B5EF4-FFF2-40B4-BE49-F238E27FC236}">
                <a16:creationId xmlns:a16="http://schemas.microsoft.com/office/drawing/2014/main" id="{337EA8E5-AD33-4C28-9097-FFAFAEB63146}"/>
              </a:ext>
            </a:extLst>
          </p:cNvPr>
          <p:cNvSpPr/>
          <p:nvPr/>
        </p:nvSpPr>
        <p:spPr>
          <a:xfrm rot="10800000">
            <a:off x="8390507" y="5113478"/>
            <a:ext cx="462708" cy="448402"/>
          </a:xfrm>
          <a:prstGeom prst="snip2SameRect">
            <a:avLst>
              <a:gd name="adj1" fmla="val 36225"/>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Top Corners Snipped 35">
            <a:extLst>
              <a:ext uri="{FF2B5EF4-FFF2-40B4-BE49-F238E27FC236}">
                <a16:creationId xmlns:a16="http://schemas.microsoft.com/office/drawing/2014/main" id="{2D8EC9E4-2068-4956-88C2-A6E5C212B5AB}"/>
              </a:ext>
            </a:extLst>
          </p:cNvPr>
          <p:cNvSpPr/>
          <p:nvPr/>
        </p:nvSpPr>
        <p:spPr>
          <a:xfrm rot="10800000">
            <a:off x="9007964" y="5101814"/>
            <a:ext cx="462708" cy="448402"/>
          </a:xfrm>
          <a:prstGeom prst="snip2SameRect">
            <a:avLst>
              <a:gd name="adj1" fmla="val 36225"/>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Top Corners Snipped 36">
            <a:extLst>
              <a:ext uri="{FF2B5EF4-FFF2-40B4-BE49-F238E27FC236}">
                <a16:creationId xmlns:a16="http://schemas.microsoft.com/office/drawing/2014/main" id="{A4525863-DC92-41A2-80DA-B9274B0B58B7}"/>
              </a:ext>
            </a:extLst>
          </p:cNvPr>
          <p:cNvSpPr/>
          <p:nvPr/>
        </p:nvSpPr>
        <p:spPr>
          <a:xfrm rot="10800000">
            <a:off x="9625421" y="5113478"/>
            <a:ext cx="462708" cy="448402"/>
          </a:xfrm>
          <a:prstGeom prst="snip2SameRect">
            <a:avLst>
              <a:gd name="adj1" fmla="val 36225"/>
              <a:gd name="adj2"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Graphic 37" descr="Circles with arrows outline">
            <a:extLst>
              <a:ext uri="{FF2B5EF4-FFF2-40B4-BE49-F238E27FC236}">
                <a16:creationId xmlns:a16="http://schemas.microsoft.com/office/drawing/2014/main" id="{A15BB769-A08D-4F0D-94DB-D38567C223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11177" y="3024523"/>
            <a:ext cx="914400" cy="914400"/>
          </a:xfrm>
          <a:prstGeom prst="rect">
            <a:avLst/>
          </a:prstGeom>
        </p:spPr>
      </p:pic>
      <p:pic>
        <p:nvPicPr>
          <p:cNvPr id="39" name="Graphic 38" descr="Circles with arrows outline">
            <a:extLst>
              <a:ext uri="{FF2B5EF4-FFF2-40B4-BE49-F238E27FC236}">
                <a16:creationId xmlns:a16="http://schemas.microsoft.com/office/drawing/2014/main" id="{3CC2A483-DF61-44C9-B3F2-3E4926A371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79645" y="3033274"/>
            <a:ext cx="914400" cy="914400"/>
          </a:xfrm>
          <a:prstGeom prst="rect">
            <a:avLst/>
          </a:prstGeom>
        </p:spPr>
      </p:pic>
      <p:sp>
        <p:nvSpPr>
          <p:cNvPr id="3" name="TextBox 2">
            <a:extLst>
              <a:ext uri="{FF2B5EF4-FFF2-40B4-BE49-F238E27FC236}">
                <a16:creationId xmlns:a16="http://schemas.microsoft.com/office/drawing/2014/main" id="{E6603E4C-01DA-478A-B0BA-5767C8E9A96E}"/>
              </a:ext>
            </a:extLst>
          </p:cNvPr>
          <p:cNvSpPr txBox="1"/>
          <p:nvPr/>
        </p:nvSpPr>
        <p:spPr>
          <a:xfrm>
            <a:off x="9902515" y="6200342"/>
            <a:ext cx="2179315" cy="461665"/>
          </a:xfrm>
          <a:prstGeom prst="rect">
            <a:avLst/>
          </a:prstGeom>
          <a:noFill/>
        </p:spPr>
        <p:txBody>
          <a:bodyPr wrap="none" rtlCol="0">
            <a:spAutoFit/>
          </a:bodyPr>
          <a:lstStyle/>
          <a:p>
            <a:pPr algn="ctr"/>
            <a:r>
              <a:rPr lang="en-US" sz="1200" dirty="0"/>
              <a:t>Cognitive closed loop:</a:t>
            </a:r>
          </a:p>
          <a:p>
            <a:pPr algn="ctr"/>
            <a:r>
              <a:rPr lang="en-US" sz="1200" dirty="0"/>
              <a:t>Monitor, Analyze, Plan,  Execute</a:t>
            </a:r>
          </a:p>
        </p:txBody>
      </p:sp>
      <p:sp>
        <p:nvSpPr>
          <p:cNvPr id="40" name="矩形 8">
            <a:extLst>
              <a:ext uri="{FF2B5EF4-FFF2-40B4-BE49-F238E27FC236}">
                <a16:creationId xmlns:a16="http://schemas.microsoft.com/office/drawing/2014/main" id="{F944FB41-6128-46F3-BB92-1E2D7B798515}"/>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0" name="Graphic 29" descr="Circles with arrows outline">
            <a:extLst>
              <a:ext uri="{FF2B5EF4-FFF2-40B4-BE49-F238E27FC236}">
                <a16:creationId xmlns:a16="http://schemas.microsoft.com/office/drawing/2014/main" id="{D2BB27C0-CE2A-4ADD-A198-8DD452B03F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47692" y="4590480"/>
            <a:ext cx="770978" cy="770978"/>
          </a:xfrm>
          <a:prstGeom prst="rect">
            <a:avLst/>
          </a:prstGeom>
        </p:spPr>
      </p:pic>
      <p:pic>
        <p:nvPicPr>
          <p:cNvPr id="51" name="Graphic 50" descr="Circles with arrows outline">
            <a:extLst>
              <a:ext uri="{FF2B5EF4-FFF2-40B4-BE49-F238E27FC236}">
                <a16:creationId xmlns:a16="http://schemas.microsoft.com/office/drawing/2014/main" id="{7821ED59-CE35-4D1D-9B34-6750F6A093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6084" y="4605241"/>
            <a:ext cx="770978" cy="770978"/>
          </a:xfrm>
          <a:prstGeom prst="rect">
            <a:avLst/>
          </a:prstGeom>
        </p:spPr>
      </p:pic>
      <p:pic>
        <p:nvPicPr>
          <p:cNvPr id="52" name="Graphic 51" descr="Circles with arrows outline">
            <a:extLst>
              <a:ext uri="{FF2B5EF4-FFF2-40B4-BE49-F238E27FC236}">
                <a16:creationId xmlns:a16="http://schemas.microsoft.com/office/drawing/2014/main" id="{4D41E48A-5FBF-44EE-98DF-8F1BB4CE06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69226" y="4600113"/>
            <a:ext cx="770978" cy="770978"/>
          </a:xfrm>
          <a:prstGeom prst="rect">
            <a:avLst/>
          </a:prstGeom>
        </p:spPr>
      </p:pic>
      <p:pic>
        <p:nvPicPr>
          <p:cNvPr id="53" name="Graphic 52" descr="Circles with arrows outline">
            <a:extLst>
              <a:ext uri="{FF2B5EF4-FFF2-40B4-BE49-F238E27FC236}">
                <a16:creationId xmlns:a16="http://schemas.microsoft.com/office/drawing/2014/main" id="{DDBE4292-5F3D-4E89-A635-3C4840ADC4E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1258" y="4577044"/>
            <a:ext cx="770978" cy="770978"/>
          </a:xfrm>
          <a:prstGeom prst="rect">
            <a:avLst/>
          </a:prstGeom>
        </p:spPr>
      </p:pic>
    </p:spTree>
    <p:extLst>
      <p:ext uri="{BB962C8B-B14F-4D97-AF65-F5344CB8AC3E}">
        <p14:creationId xmlns:p14="http://schemas.microsoft.com/office/powerpoint/2010/main" val="426466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6" grpId="0"/>
      <p:bldP spid="20" grpId="0"/>
      <p:bldP spid="21" grpId="0" animBg="1"/>
      <p:bldP spid="23" grpId="0" animBg="1"/>
      <p:bldP spid="24" grpId="0" animBg="1"/>
      <p:bldP spid="25" grpId="0" animBg="1"/>
      <p:bldP spid="26" grpId="0" animBg="1"/>
      <p:bldP spid="28" grpId="0" animBg="1"/>
      <p:bldP spid="32" grpId="0" animBg="1"/>
      <p:bldP spid="33" grpId="0" animBg="1"/>
      <p:bldP spid="31" grpId="0" animBg="1"/>
      <p:bldP spid="35" grpId="0" animBg="1"/>
      <p:bldP spid="36" grpId="0" animBg="1"/>
      <p:bldP spid="37" grpId="0" animBg="1"/>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74462"/>
          <a:stretch/>
        </p:blipFill>
        <p:spPr>
          <a:xfrm>
            <a:off x="363210" y="971213"/>
            <a:ext cx="7615623" cy="1515180"/>
          </a:xfrm>
          <a:prstGeom prst="rect">
            <a:avLst/>
          </a:prstGeom>
        </p:spPr>
      </p:pic>
      <p:sp>
        <p:nvSpPr>
          <p:cNvPr id="12" name="副标题 1"/>
          <p:cNvSpPr txBox="1">
            <a:spLocks/>
          </p:cNvSpPr>
          <p:nvPr/>
        </p:nvSpPr>
        <p:spPr>
          <a:xfrm>
            <a:off x="363210" y="252267"/>
            <a:ext cx="11295390" cy="586491"/>
          </a:xfrm>
          <a:prstGeom prst="rect">
            <a:avLst/>
          </a:prstGeom>
        </p:spPr>
        <p:txBody>
          <a:bodyPr lIns="0" tIns="0" rIns="0" bIns="0" anchor="t">
            <a:normAutofit/>
          </a:bodyPr>
          <a:lstStyle>
            <a:defPPr>
              <a:defRPr lang="en-US"/>
            </a:defPPr>
            <a:lvl1pPr indent="0" defTabSz="1187798">
              <a:lnSpc>
                <a:spcPts val="3430"/>
              </a:lnSpc>
              <a:spcBef>
                <a:spcPts val="0"/>
              </a:spcBef>
              <a:buFont typeface="Arial" panose="020B0604020202020204" pitchFamily="34" charset="0"/>
              <a:buNone/>
              <a:defRPr sz="2800" baseline="0">
                <a:latin typeface="TheSans Swisscom" panose="020B0500040303060204" pitchFamily="34" charset="0"/>
                <a:ea typeface="Microsoft YaHei" panose="020B0503020204020204" pitchFamily="34" charset="-122"/>
                <a:cs typeface="Arial" panose="020B0604020202020204" pitchFamily="34" charset="0"/>
              </a:defRPr>
            </a:lvl1pPr>
            <a:lvl2pPr marL="593900" indent="0" algn="ctr" defTabSz="1187798">
              <a:lnSpc>
                <a:spcPct val="90000"/>
              </a:lnSpc>
              <a:spcBef>
                <a:spcPts val="650"/>
              </a:spcBef>
              <a:buFont typeface="Arial" panose="020B0604020202020204" pitchFamily="34" charset="0"/>
              <a:buNone/>
              <a:defRPr sz="2598"/>
            </a:lvl2pPr>
            <a:lvl3pPr marL="1187798" indent="0" algn="ctr" defTabSz="1187798">
              <a:lnSpc>
                <a:spcPct val="90000"/>
              </a:lnSpc>
              <a:spcBef>
                <a:spcPts val="650"/>
              </a:spcBef>
              <a:buFont typeface="Arial" panose="020B0604020202020204" pitchFamily="34" charset="0"/>
              <a:buNone/>
              <a:defRPr sz="2338"/>
            </a:lvl3pPr>
            <a:lvl4pPr marL="1781699" indent="0" algn="ctr" defTabSz="1187798">
              <a:lnSpc>
                <a:spcPct val="90000"/>
              </a:lnSpc>
              <a:spcBef>
                <a:spcPts val="650"/>
              </a:spcBef>
              <a:buFont typeface="Arial" panose="020B0604020202020204" pitchFamily="34" charset="0"/>
              <a:buNone/>
              <a:defRPr sz="2079"/>
            </a:lvl4pPr>
            <a:lvl5pPr marL="2375598" indent="0" algn="ctr" defTabSz="1187798">
              <a:lnSpc>
                <a:spcPct val="90000"/>
              </a:lnSpc>
              <a:spcBef>
                <a:spcPts val="650"/>
              </a:spcBef>
              <a:buFont typeface="Arial" panose="020B0604020202020204" pitchFamily="34" charset="0"/>
              <a:buNone/>
              <a:defRPr sz="2079"/>
            </a:lvl5pPr>
            <a:lvl6pPr marL="2969497" indent="0" algn="ctr" defTabSz="1187798">
              <a:lnSpc>
                <a:spcPct val="90000"/>
              </a:lnSpc>
              <a:spcBef>
                <a:spcPts val="650"/>
              </a:spcBef>
              <a:buFont typeface="Arial" panose="020B0604020202020204" pitchFamily="34" charset="0"/>
              <a:buNone/>
              <a:defRPr sz="2079"/>
            </a:lvl6pPr>
            <a:lvl7pPr marL="3563396" indent="0" algn="ctr" defTabSz="1187798">
              <a:lnSpc>
                <a:spcPct val="90000"/>
              </a:lnSpc>
              <a:spcBef>
                <a:spcPts val="650"/>
              </a:spcBef>
              <a:buFont typeface="Arial" panose="020B0604020202020204" pitchFamily="34" charset="0"/>
              <a:buNone/>
              <a:defRPr sz="2079"/>
            </a:lvl7pPr>
            <a:lvl8pPr marL="4157297" indent="0" algn="ctr" defTabSz="1187798">
              <a:lnSpc>
                <a:spcPct val="90000"/>
              </a:lnSpc>
              <a:spcBef>
                <a:spcPts val="650"/>
              </a:spcBef>
              <a:buFont typeface="Arial" panose="020B0604020202020204" pitchFamily="34" charset="0"/>
              <a:buNone/>
              <a:defRPr sz="2079"/>
            </a:lvl8pPr>
            <a:lvl9pPr marL="4751195" indent="0" algn="ctr" defTabSz="1187798">
              <a:lnSpc>
                <a:spcPct val="90000"/>
              </a:lnSpc>
              <a:spcBef>
                <a:spcPts val="650"/>
              </a:spcBef>
              <a:buFont typeface="Arial" panose="020B0604020202020204" pitchFamily="34" charset="0"/>
              <a:buNone/>
              <a:defRPr sz="2079"/>
            </a:lvl9pPr>
          </a:lstStyle>
          <a:p>
            <a:r>
              <a:rPr lang="en-US" altLang="zh-CN" sz="2799" dirty="0"/>
              <a:t>TMF AN Catalyst Projects Prototype Various Aspects of AN Concept</a:t>
            </a:r>
          </a:p>
        </p:txBody>
      </p:sp>
      <p:sp>
        <p:nvSpPr>
          <p:cNvPr id="8" name="矩形 7"/>
          <p:cNvSpPr/>
          <p:nvPr/>
        </p:nvSpPr>
        <p:spPr>
          <a:xfrm>
            <a:off x="8350164" y="1745014"/>
            <a:ext cx="3273839" cy="4522548"/>
          </a:xfrm>
          <a:prstGeom prst="rect">
            <a:avLst/>
          </a:prstGeom>
        </p:spPr>
        <p:txBody>
          <a:bodyPr wrap="square">
            <a:spAutoFit/>
          </a:bodyPr>
          <a:lstStyle/>
          <a:p>
            <a:pPr marL="228509" indent="-228509">
              <a:lnSpc>
                <a:spcPct val="150000"/>
              </a:lnSpc>
              <a:buFont typeface="+mj-lt"/>
              <a:buAutoNum type="arabicPeriod"/>
            </a:pPr>
            <a:r>
              <a:rPr lang="en-US" altLang="zh-CN" sz="1200" dirty="0">
                <a:latin typeface="微软雅黑" panose="020B0503020204020204" pitchFamily="34" charset="-122"/>
                <a:ea typeface="微软雅黑" panose="020B0503020204020204" pitchFamily="34" charset="-122"/>
              </a:rPr>
              <a:t>Lead the industry, participate in industry voice, and improve industry influence.</a:t>
            </a:r>
          </a:p>
          <a:p>
            <a:pPr marL="228509" indent="-228509">
              <a:lnSpc>
                <a:spcPct val="150000"/>
              </a:lnSpc>
              <a:buFont typeface="+mj-lt"/>
              <a:buAutoNum type="arabicPeriod"/>
            </a:pPr>
            <a:r>
              <a:rPr lang="en-US" altLang="zh-CN" sz="1200" dirty="0">
                <a:latin typeface="微软雅黑" panose="020B0503020204020204" pitchFamily="34" charset="-122"/>
                <a:ea typeface="微软雅黑" panose="020B0503020204020204" pitchFamily="34" charset="-122"/>
              </a:rPr>
              <a:t>Discuss topics of concern and promote industry consensus or even international standards.</a:t>
            </a:r>
          </a:p>
          <a:p>
            <a:pPr marL="228509" indent="-228509">
              <a:lnSpc>
                <a:spcPct val="150000"/>
              </a:lnSpc>
              <a:buFont typeface="+mj-lt"/>
              <a:buAutoNum type="arabicPeriod"/>
            </a:pPr>
            <a:r>
              <a:rPr lang="en-US" altLang="zh-CN" sz="1200" dirty="0">
                <a:latin typeface="微软雅黑" panose="020B0503020204020204" pitchFamily="34" charset="-122"/>
                <a:ea typeface="微软雅黑" panose="020B0503020204020204" pitchFamily="34" charset="-122"/>
              </a:rPr>
              <a:t>Leads the exploration of cutting-edge concepts and technologies in the industry, helping you understand the technological evolution direction of networks.</a:t>
            </a:r>
          </a:p>
          <a:p>
            <a:pPr marL="228509" indent="-228509">
              <a:lnSpc>
                <a:spcPct val="150000"/>
              </a:lnSpc>
              <a:buFont typeface="+mj-lt"/>
              <a:buAutoNum type="arabicPeriod"/>
            </a:pPr>
            <a:r>
              <a:rPr lang="en-US" altLang="zh-CN" sz="1200" dirty="0">
                <a:latin typeface="微软雅黑" panose="020B0503020204020204" pitchFamily="34" charset="-122"/>
                <a:ea typeface="微软雅黑" panose="020B0503020204020204" pitchFamily="34" charset="-122"/>
              </a:rPr>
              <a:t>Discussing digital transformation together helps us grasp the strategic development direction of enterprises and promote the success of digital transformation.</a:t>
            </a:r>
          </a:p>
        </p:txBody>
      </p:sp>
      <p:sp>
        <p:nvSpPr>
          <p:cNvPr id="7" name="TextBox 6">
            <a:extLst>
              <a:ext uri="{FF2B5EF4-FFF2-40B4-BE49-F238E27FC236}">
                <a16:creationId xmlns:a16="http://schemas.microsoft.com/office/drawing/2014/main" id="{AF2F4065-A1DD-4374-A6DB-F269913752A8}"/>
              </a:ext>
            </a:extLst>
          </p:cNvPr>
          <p:cNvSpPr txBox="1"/>
          <p:nvPr/>
        </p:nvSpPr>
        <p:spPr>
          <a:xfrm>
            <a:off x="8350163" y="1232758"/>
            <a:ext cx="3388571" cy="313809"/>
          </a:xfrm>
          <a:prstGeom prst="rect">
            <a:avLst/>
          </a:prstGeom>
          <a:solidFill>
            <a:srgbClr val="0070C0"/>
          </a:solidFill>
        </p:spPr>
        <p:txBody>
          <a:bodyPr/>
          <a:lstStyle>
            <a:defPPr>
              <a:defRPr lang="en-US"/>
            </a:defPPr>
            <a:lvl1pPr indent="0" defTabSz="1187798">
              <a:lnSpc>
                <a:spcPct val="90000"/>
              </a:lnSpc>
              <a:spcBef>
                <a:spcPts val="1299"/>
              </a:spcBef>
              <a:buFont typeface="Arial" panose="020B0604020202020204" pitchFamily="34" charset="0"/>
              <a:buNone/>
              <a:defRPr sz="1600" i="1">
                <a:solidFill>
                  <a:schemeClr val="tx2"/>
                </a:solidFill>
              </a:defRPr>
            </a:lvl1pPr>
            <a:lvl2pPr marL="890849" indent="-296950" defTabSz="1187798">
              <a:lnSpc>
                <a:spcPct val="90000"/>
              </a:lnSpc>
              <a:spcBef>
                <a:spcPts val="650"/>
              </a:spcBef>
              <a:buFont typeface="Arial" panose="020B0604020202020204" pitchFamily="34" charset="0"/>
              <a:buChar char="•"/>
              <a:defRPr sz="3118"/>
            </a:lvl2pPr>
            <a:lvl3pPr marL="1484748" indent="-296950" defTabSz="1187798">
              <a:lnSpc>
                <a:spcPct val="90000"/>
              </a:lnSpc>
              <a:spcBef>
                <a:spcPts val="650"/>
              </a:spcBef>
              <a:buFont typeface="Arial" panose="020B0604020202020204" pitchFamily="34" charset="0"/>
              <a:buChar char="•"/>
              <a:defRPr sz="2598"/>
            </a:lvl3pPr>
            <a:lvl4pPr marL="2078648" indent="-296950" defTabSz="1187798">
              <a:lnSpc>
                <a:spcPct val="90000"/>
              </a:lnSpc>
              <a:spcBef>
                <a:spcPts val="650"/>
              </a:spcBef>
              <a:buFont typeface="Arial" panose="020B0604020202020204" pitchFamily="34" charset="0"/>
              <a:buChar char="•"/>
              <a:defRPr sz="2338"/>
            </a:lvl4pPr>
            <a:lvl5pPr marL="2672547" indent="-296950" defTabSz="1187798">
              <a:lnSpc>
                <a:spcPct val="90000"/>
              </a:lnSpc>
              <a:spcBef>
                <a:spcPts val="650"/>
              </a:spcBef>
              <a:buFont typeface="Arial" panose="020B0604020202020204" pitchFamily="34" charset="0"/>
              <a:buChar char="•"/>
              <a:defRPr sz="2338"/>
            </a:lvl5pPr>
            <a:lvl6pPr marL="3266447" indent="-296950" defTabSz="1187798">
              <a:lnSpc>
                <a:spcPct val="90000"/>
              </a:lnSpc>
              <a:spcBef>
                <a:spcPts val="650"/>
              </a:spcBef>
              <a:buFont typeface="Arial" panose="020B0604020202020204" pitchFamily="34" charset="0"/>
              <a:buChar char="•"/>
              <a:defRPr sz="2338"/>
            </a:lvl6pPr>
            <a:lvl7pPr marL="3860346" indent="-296950" defTabSz="1187798">
              <a:lnSpc>
                <a:spcPct val="90000"/>
              </a:lnSpc>
              <a:spcBef>
                <a:spcPts val="650"/>
              </a:spcBef>
              <a:buFont typeface="Arial" panose="020B0604020202020204" pitchFamily="34" charset="0"/>
              <a:buChar char="•"/>
              <a:defRPr sz="2338"/>
            </a:lvl7pPr>
            <a:lvl8pPr marL="4454245" indent="-296950" defTabSz="1187798">
              <a:lnSpc>
                <a:spcPct val="90000"/>
              </a:lnSpc>
              <a:spcBef>
                <a:spcPts val="650"/>
              </a:spcBef>
              <a:buFont typeface="Arial" panose="020B0604020202020204" pitchFamily="34" charset="0"/>
              <a:buChar char="•"/>
              <a:defRPr sz="2338"/>
            </a:lvl8pPr>
            <a:lvl9pPr marL="5048144" indent="-296950" defTabSz="1187798">
              <a:lnSpc>
                <a:spcPct val="90000"/>
              </a:lnSpc>
              <a:spcBef>
                <a:spcPts val="650"/>
              </a:spcBef>
              <a:buFont typeface="Arial" panose="020B0604020202020204" pitchFamily="34" charset="0"/>
              <a:buChar char="•"/>
              <a:defRPr sz="2338"/>
            </a:lvl9pPr>
          </a:lstStyle>
          <a:p>
            <a:pPr algn="ctr"/>
            <a:r>
              <a:rPr lang="en-US" altLang="zh-CN" sz="1599" b="1" i="0" dirty="0"/>
              <a:t>Benefit of Catalyst projects</a:t>
            </a:r>
            <a:endParaRPr lang="en-US" sz="1599" b="1" i="0" dirty="0"/>
          </a:p>
        </p:txBody>
      </p:sp>
      <p:pic>
        <p:nvPicPr>
          <p:cNvPr id="2" name="Picture 1"/>
          <p:cNvPicPr>
            <a:picLocks noChangeAspect="1"/>
          </p:cNvPicPr>
          <p:nvPr/>
        </p:nvPicPr>
        <p:blipFill>
          <a:blip r:embed="rId3"/>
          <a:stretch>
            <a:fillRect/>
          </a:stretch>
        </p:blipFill>
        <p:spPr>
          <a:xfrm>
            <a:off x="229480" y="2583005"/>
            <a:ext cx="7930257" cy="3684558"/>
          </a:xfrm>
          <a:prstGeom prst="rect">
            <a:avLst/>
          </a:prstGeom>
        </p:spPr>
      </p:pic>
      <p:sp>
        <p:nvSpPr>
          <p:cNvPr id="9" name="矩形 8">
            <a:extLst>
              <a:ext uri="{FF2B5EF4-FFF2-40B4-BE49-F238E27FC236}">
                <a16:creationId xmlns:a16="http://schemas.microsoft.com/office/drawing/2014/main" id="{DB54FDC8-E7C3-471A-B6BD-88E433483242}"/>
              </a:ext>
            </a:extLst>
          </p:cNvPr>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9822073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0"/>
            <a:ext cx="11226728" cy="1261884"/>
          </a:xfrm>
          <a:prstGeom prst="rect">
            <a:avLst/>
          </a:prstGeom>
          <a:noFill/>
        </p:spPr>
        <p:txBody>
          <a:bodyPr wrap="none">
            <a:spAutoFit/>
          </a:bodyPr>
          <a:lstStyle/>
          <a:p>
            <a:r>
              <a:rPr lang="en-US" altLang="zh-CN" sz="3800" dirty="0"/>
              <a:t>Autonomous Network Vision Can Only Be Realized with </a:t>
            </a:r>
          </a:p>
          <a:p>
            <a:r>
              <a:rPr lang="en-US" altLang="zh-CN" sz="3800" dirty="0"/>
              <a:t>Industry Collaborations</a:t>
            </a:r>
          </a:p>
        </p:txBody>
      </p:sp>
      <p:grpSp>
        <p:nvGrpSpPr>
          <p:cNvPr id="5" name="组合 4"/>
          <p:cNvGrpSpPr/>
          <p:nvPr/>
        </p:nvGrpSpPr>
        <p:grpSpPr>
          <a:xfrm>
            <a:off x="672283" y="1377782"/>
            <a:ext cx="10272305" cy="4583235"/>
            <a:chOff x="578814" y="1781564"/>
            <a:chExt cx="10272305" cy="4076310"/>
          </a:xfrm>
        </p:grpSpPr>
        <p:graphicFrame>
          <p:nvGraphicFramePr>
            <p:cNvPr id="6" name="Diagram 7">
              <a:extLst>
                <a:ext uri="{FF2B5EF4-FFF2-40B4-BE49-F238E27FC236}">
                  <a16:creationId xmlns:a16="http://schemas.microsoft.com/office/drawing/2014/main" id="{FD9C5AC4-CF03-4B99-AB09-5FDC9A327FD2}"/>
                </a:ext>
              </a:extLst>
            </p:cNvPr>
            <p:cNvGraphicFramePr/>
            <p:nvPr>
              <p:extLst>
                <p:ext uri="{D42A27DB-BD31-4B8C-83A1-F6EECF244321}">
                  <p14:modId xmlns:p14="http://schemas.microsoft.com/office/powerpoint/2010/main" val="1204538609"/>
                </p:ext>
              </p:extLst>
            </p:nvPr>
          </p:nvGraphicFramePr>
          <p:xfrm>
            <a:off x="3550013" y="1781564"/>
            <a:ext cx="4862683" cy="4076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13">
              <a:extLst>
                <a:ext uri="{FF2B5EF4-FFF2-40B4-BE49-F238E27FC236}">
                  <a16:creationId xmlns:a16="http://schemas.microsoft.com/office/drawing/2014/main" id="{0EB0AF96-F650-45C8-BC4F-C235E2753951}"/>
                </a:ext>
              </a:extLst>
            </p:cNvPr>
            <p:cNvSpPr txBox="1"/>
            <p:nvPr/>
          </p:nvSpPr>
          <p:spPr>
            <a:xfrm>
              <a:off x="6442591" y="1846886"/>
              <a:ext cx="2302233" cy="769441"/>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chemeClr val="accent5">
                      <a:lumMod val="75000"/>
                    </a:schemeClr>
                  </a:solidFill>
                </a:rPr>
                <a:t>Business Operations</a:t>
              </a:r>
            </a:p>
            <a:p>
              <a:pPr marL="285750" indent="-285750">
                <a:buFont typeface="Arial" panose="020B0604020202020204" pitchFamily="34" charset="0"/>
                <a:buChar char="•"/>
              </a:pPr>
              <a:r>
                <a:rPr lang="en-US" sz="1100" dirty="0">
                  <a:solidFill>
                    <a:schemeClr val="accent5">
                      <a:lumMod val="75000"/>
                    </a:schemeClr>
                  </a:solidFill>
                </a:rPr>
                <a:t>High Impact Use Case Definition</a:t>
              </a:r>
            </a:p>
            <a:p>
              <a:pPr marL="285750" indent="-285750">
                <a:buFont typeface="Arial" panose="020B0604020202020204" pitchFamily="34" charset="0"/>
                <a:buChar char="•"/>
              </a:pPr>
              <a:r>
                <a:rPr lang="en-US" sz="1100" dirty="0">
                  <a:solidFill>
                    <a:schemeClr val="accent5">
                      <a:lumMod val="75000"/>
                    </a:schemeClr>
                  </a:solidFill>
                </a:rPr>
                <a:t>Process Innovation</a:t>
              </a:r>
            </a:p>
            <a:p>
              <a:pPr marL="285750" indent="-285750">
                <a:buFont typeface="Arial" panose="020B0604020202020204" pitchFamily="34" charset="0"/>
                <a:buChar char="•"/>
              </a:pPr>
              <a:r>
                <a:rPr lang="en-US" sz="1100" dirty="0">
                  <a:solidFill>
                    <a:schemeClr val="accent5">
                      <a:lumMod val="75000"/>
                    </a:schemeClr>
                  </a:solidFill>
                </a:rPr>
                <a:t>Requirements</a:t>
              </a:r>
            </a:p>
          </p:txBody>
        </p:sp>
        <p:sp>
          <p:nvSpPr>
            <p:cNvPr id="8" name="TextBox 15">
              <a:extLst>
                <a:ext uri="{FF2B5EF4-FFF2-40B4-BE49-F238E27FC236}">
                  <a16:creationId xmlns:a16="http://schemas.microsoft.com/office/drawing/2014/main" id="{FCA13EE3-FE20-44FB-9D8A-9701F7260E42}"/>
                </a:ext>
              </a:extLst>
            </p:cNvPr>
            <p:cNvSpPr txBox="1"/>
            <p:nvPr/>
          </p:nvSpPr>
          <p:spPr>
            <a:xfrm>
              <a:off x="8324465" y="2719717"/>
              <a:ext cx="2526654" cy="769441"/>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chemeClr val="accent5">
                      <a:lumMod val="75000"/>
                    </a:schemeClr>
                  </a:solidFill>
                </a:rPr>
                <a:t>Simplify network</a:t>
              </a:r>
            </a:p>
            <a:p>
              <a:pPr marL="285750" indent="-285750">
                <a:buFont typeface="Arial" panose="020B0604020202020204" pitchFamily="34" charset="0"/>
                <a:buChar char="•"/>
              </a:pPr>
              <a:r>
                <a:rPr lang="en-US" sz="1100" dirty="0">
                  <a:solidFill>
                    <a:schemeClr val="accent5">
                      <a:lumMod val="75000"/>
                    </a:schemeClr>
                  </a:solidFill>
                </a:rPr>
                <a:t>Provide scenario-based APIs</a:t>
              </a:r>
            </a:p>
            <a:p>
              <a:pPr marL="285750" indent="-285750">
                <a:buFont typeface="Arial" panose="020B0604020202020204" pitchFamily="34" charset="0"/>
                <a:buChar char="•"/>
              </a:pPr>
              <a:r>
                <a:rPr lang="en-US" sz="1100" dirty="0">
                  <a:solidFill>
                    <a:schemeClr val="accent5">
                      <a:lumMod val="75000"/>
                    </a:schemeClr>
                  </a:solidFill>
                </a:rPr>
                <a:t>Single-domain closed-loop solutions</a:t>
              </a:r>
            </a:p>
            <a:p>
              <a:pPr marL="285750" indent="-285750">
                <a:buFont typeface="Arial" panose="020B0604020202020204" pitchFamily="34" charset="0"/>
                <a:buChar char="•"/>
              </a:pPr>
              <a:r>
                <a:rPr lang="en-US" sz="1100" dirty="0">
                  <a:solidFill>
                    <a:schemeClr val="accent5">
                      <a:lumMod val="75000"/>
                    </a:schemeClr>
                  </a:solidFill>
                </a:rPr>
                <a:t>Management, control and analytics</a:t>
              </a:r>
            </a:p>
          </p:txBody>
        </p:sp>
        <p:grpSp>
          <p:nvGrpSpPr>
            <p:cNvPr id="10" name="Group 28">
              <a:extLst>
                <a:ext uri="{FF2B5EF4-FFF2-40B4-BE49-F238E27FC236}">
                  <a16:creationId xmlns:a16="http://schemas.microsoft.com/office/drawing/2014/main" id="{0E043528-79D2-4B20-94EA-28A7916E2A15}"/>
                </a:ext>
              </a:extLst>
            </p:cNvPr>
            <p:cNvGrpSpPr/>
            <p:nvPr/>
          </p:nvGrpSpPr>
          <p:grpSpPr>
            <a:xfrm flipH="1">
              <a:off x="3909201" y="4852026"/>
              <a:ext cx="1078240" cy="487544"/>
              <a:chOff x="4975822" y="5733798"/>
              <a:chExt cx="1078240" cy="386921"/>
            </a:xfrm>
          </p:grpSpPr>
          <p:cxnSp>
            <p:nvCxnSpPr>
              <p:cNvPr id="34" name="Straight Connector 26">
                <a:extLst>
                  <a:ext uri="{FF2B5EF4-FFF2-40B4-BE49-F238E27FC236}">
                    <a16:creationId xmlns:a16="http://schemas.microsoft.com/office/drawing/2014/main" id="{5E0544F7-1C17-47FF-8022-35A8DC5E5232}"/>
                  </a:ext>
                </a:extLst>
              </p:cNvPr>
              <p:cNvCxnSpPr>
                <a:cxnSpLocks/>
              </p:cNvCxnSpPr>
              <p:nvPr/>
            </p:nvCxnSpPr>
            <p:spPr>
              <a:xfrm>
                <a:off x="4975822" y="6120719"/>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27">
                <a:extLst>
                  <a:ext uri="{FF2B5EF4-FFF2-40B4-BE49-F238E27FC236}">
                    <a16:creationId xmlns:a16="http://schemas.microsoft.com/office/drawing/2014/main" id="{4CC197F7-090F-4C48-80AF-E1DB0F9AC49F}"/>
                  </a:ext>
                </a:extLst>
              </p:cNvPr>
              <p:cNvCxnSpPr>
                <a:cxnSpLocks/>
              </p:cNvCxnSpPr>
              <p:nvPr/>
            </p:nvCxnSpPr>
            <p:spPr>
              <a:xfrm flipV="1">
                <a:off x="6047378" y="5733798"/>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 name="Group 29">
              <a:extLst>
                <a:ext uri="{FF2B5EF4-FFF2-40B4-BE49-F238E27FC236}">
                  <a16:creationId xmlns:a16="http://schemas.microsoft.com/office/drawing/2014/main" id="{FCF5B69A-0C2C-4E97-A122-05E11BB6CB10}"/>
                </a:ext>
              </a:extLst>
            </p:cNvPr>
            <p:cNvGrpSpPr/>
            <p:nvPr/>
          </p:nvGrpSpPr>
          <p:grpSpPr>
            <a:xfrm flipH="1">
              <a:off x="3388243" y="3931487"/>
              <a:ext cx="1066132" cy="484771"/>
              <a:chOff x="4982506" y="5839819"/>
              <a:chExt cx="1066132" cy="384722"/>
            </a:xfrm>
          </p:grpSpPr>
          <p:cxnSp>
            <p:nvCxnSpPr>
              <p:cNvPr id="32" name="Straight Connector 30">
                <a:extLst>
                  <a:ext uri="{FF2B5EF4-FFF2-40B4-BE49-F238E27FC236}">
                    <a16:creationId xmlns:a16="http://schemas.microsoft.com/office/drawing/2014/main" id="{60EBA1AA-5412-4A15-ABCC-A1056078B273}"/>
                  </a:ext>
                </a:extLst>
              </p:cNvPr>
              <p:cNvCxnSpPr>
                <a:cxnSpLocks/>
              </p:cNvCxnSpPr>
              <p:nvPr/>
            </p:nvCxnSpPr>
            <p:spPr>
              <a:xfrm>
                <a:off x="4982506" y="6206958"/>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1">
                <a:extLst>
                  <a:ext uri="{FF2B5EF4-FFF2-40B4-BE49-F238E27FC236}">
                    <a16:creationId xmlns:a16="http://schemas.microsoft.com/office/drawing/2014/main" id="{0F1BC47C-0A99-418C-AE44-96C7EF676D84}"/>
                  </a:ext>
                </a:extLst>
              </p:cNvPr>
              <p:cNvCxnSpPr>
                <a:cxnSpLocks/>
              </p:cNvCxnSpPr>
              <p:nvPr/>
            </p:nvCxnSpPr>
            <p:spPr>
              <a:xfrm flipV="1">
                <a:off x="6041954" y="5839819"/>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 name="Group 32">
              <a:extLst>
                <a:ext uri="{FF2B5EF4-FFF2-40B4-BE49-F238E27FC236}">
                  <a16:creationId xmlns:a16="http://schemas.microsoft.com/office/drawing/2014/main" id="{231CB79C-4407-4AAB-AD43-2C433FEC5E96}"/>
                </a:ext>
              </a:extLst>
            </p:cNvPr>
            <p:cNvGrpSpPr/>
            <p:nvPr/>
          </p:nvGrpSpPr>
          <p:grpSpPr>
            <a:xfrm flipH="1">
              <a:off x="3492616" y="2915052"/>
              <a:ext cx="1066132" cy="484771"/>
              <a:chOff x="4982506" y="5839819"/>
              <a:chExt cx="1066132" cy="384722"/>
            </a:xfrm>
          </p:grpSpPr>
          <p:cxnSp>
            <p:nvCxnSpPr>
              <p:cNvPr id="30" name="Straight Connector 33">
                <a:extLst>
                  <a:ext uri="{FF2B5EF4-FFF2-40B4-BE49-F238E27FC236}">
                    <a16:creationId xmlns:a16="http://schemas.microsoft.com/office/drawing/2014/main" id="{0AFF2D26-9973-4233-9FA8-57201D94FE36}"/>
                  </a:ext>
                </a:extLst>
              </p:cNvPr>
              <p:cNvCxnSpPr>
                <a:cxnSpLocks/>
              </p:cNvCxnSpPr>
              <p:nvPr/>
            </p:nvCxnSpPr>
            <p:spPr>
              <a:xfrm>
                <a:off x="4982506" y="6206958"/>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4">
                <a:extLst>
                  <a:ext uri="{FF2B5EF4-FFF2-40B4-BE49-F238E27FC236}">
                    <a16:creationId xmlns:a16="http://schemas.microsoft.com/office/drawing/2014/main" id="{D6A97B66-9441-4339-8978-1FCF0FEE114F}"/>
                  </a:ext>
                </a:extLst>
              </p:cNvPr>
              <p:cNvCxnSpPr>
                <a:cxnSpLocks/>
              </p:cNvCxnSpPr>
              <p:nvPr/>
            </p:nvCxnSpPr>
            <p:spPr>
              <a:xfrm flipV="1">
                <a:off x="6041954" y="5839819"/>
                <a:ext cx="6684" cy="38472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 name="TextBox 36">
              <a:extLst>
                <a:ext uri="{FF2B5EF4-FFF2-40B4-BE49-F238E27FC236}">
                  <a16:creationId xmlns:a16="http://schemas.microsoft.com/office/drawing/2014/main" id="{4A8ECF49-D4C5-42AC-B504-A60AA8FAB9C1}"/>
                </a:ext>
              </a:extLst>
            </p:cNvPr>
            <p:cNvSpPr txBox="1"/>
            <p:nvPr/>
          </p:nvSpPr>
          <p:spPr>
            <a:xfrm>
              <a:off x="8449478" y="3819719"/>
              <a:ext cx="2388795" cy="533783"/>
            </a:xfrm>
            <a:prstGeom prst="rect">
              <a:avLst/>
            </a:prstGeom>
            <a:noFill/>
          </p:spPr>
          <p:txBody>
            <a:bodyPr wrap="none" rtlCol="0">
              <a:spAutoFit/>
            </a:bodyPr>
            <a:lstStyle/>
            <a:p>
              <a:pPr marL="171450" indent="-171450">
                <a:buFont typeface="Arial" panose="020B0604020202020204" pitchFamily="34" charset="0"/>
                <a:buChar char="•"/>
              </a:pPr>
              <a:r>
                <a:rPr lang="en-US" sz="1100" dirty="0">
                  <a:solidFill>
                    <a:schemeClr val="accent5">
                      <a:lumMod val="75000"/>
                    </a:schemeClr>
                  </a:solidFill>
                </a:rPr>
                <a:t>B2C, B2H, B2B,B2G applications</a:t>
              </a:r>
            </a:p>
            <a:p>
              <a:pPr marL="171450" indent="-171450">
                <a:buFont typeface="Arial" panose="020B0604020202020204" pitchFamily="34" charset="0"/>
                <a:buChar char="•"/>
              </a:pPr>
              <a:r>
                <a:rPr lang="en-US" sz="1100" dirty="0">
                  <a:solidFill>
                    <a:schemeClr val="accent5">
                      <a:lumMod val="75000"/>
                    </a:schemeClr>
                  </a:solidFill>
                </a:rPr>
                <a:t>Develop scenario-focus use cases</a:t>
              </a:r>
            </a:p>
            <a:p>
              <a:pPr marL="171450" indent="-171450">
                <a:buFont typeface="Arial" panose="020B0604020202020204" pitchFamily="34" charset="0"/>
                <a:buChar char="•"/>
              </a:pPr>
              <a:r>
                <a:rPr lang="en-US" sz="1100" dirty="0">
                  <a:solidFill>
                    <a:schemeClr val="accent5">
                      <a:lumMod val="75000"/>
                    </a:schemeClr>
                  </a:solidFill>
                </a:rPr>
                <a:t>Integrate AN service through Intent</a:t>
              </a:r>
            </a:p>
          </p:txBody>
        </p:sp>
        <p:sp>
          <p:nvSpPr>
            <p:cNvPr id="14" name="TextBox 38">
              <a:extLst>
                <a:ext uri="{FF2B5EF4-FFF2-40B4-BE49-F238E27FC236}">
                  <a16:creationId xmlns:a16="http://schemas.microsoft.com/office/drawing/2014/main" id="{3E965FE2-DD69-48F9-9842-E9FD76427076}"/>
                </a:ext>
              </a:extLst>
            </p:cNvPr>
            <p:cNvSpPr txBox="1"/>
            <p:nvPr/>
          </p:nvSpPr>
          <p:spPr>
            <a:xfrm>
              <a:off x="8060743" y="4841089"/>
              <a:ext cx="2106667" cy="600164"/>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chemeClr val="accent5">
                      <a:lumMod val="75000"/>
                    </a:schemeClr>
                  </a:solidFill>
                </a:rPr>
                <a:t>Fundamental research</a:t>
              </a:r>
            </a:p>
            <a:p>
              <a:pPr marL="285750" indent="-285750">
                <a:buFont typeface="Arial" panose="020B0604020202020204" pitchFamily="34" charset="0"/>
                <a:buChar char="•"/>
              </a:pPr>
              <a:r>
                <a:rPr lang="en-US" sz="1100" dirty="0">
                  <a:solidFill>
                    <a:schemeClr val="accent5">
                      <a:lumMod val="75000"/>
                    </a:schemeClr>
                  </a:solidFill>
                </a:rPr>
                <a:t>Develop new algorithms </a:t>
              </a:r>
            </a:p>
            <a:p>
              <a:pPr marL="285750" indent="-285750">
                <a:buFont typeface="Arial" panose="020B0604020202020204" pitchFamily="34" charset="0"/>
                <a:buChar char="•"/>
              </a:pPr>
              <a:r>
                <a:rPr lang="en-US" sz="1100" dirty="0">
                  <a:solidFill>
                    <a:schemeClr val="accent5">
                      <a:lumMod val="75000"/>
                    </a:schemeClr>
                  </a:solidFill>
                </a:rPr>
                <a:t>Develop new methodologies</a:t>
              </a:r>
            </a:p>
          </p:txBody>
        </p:sp>
        <p:sp>
          <p:nvSpPr>
            <p:cNvPr id="15" name="TextBox 42">
              <a:extLst>
                <a:ext uri="{FF2B5EF4-FFF2-40B4-BE49-F238E27FC236}">
                  <a16:creationId xmlns:a16="http://schemas.microsoft.com/office/drawing/2014/main" id="{6B7F2756-4638-40B5-8896-7B1948529C90}"/>
                </a:ext>
              </a:extLst>
            </p:cNvPr>
            <p:cNvSpPr txBox="1"/>
            <p:nvPr/>
          </p:nvSpPr>
          <p:spPr>
            <a:xfrm>
              <a:off x="578814" y="4732658"/>
              <a:ext cx="3305713" cy="769441"/>
            </a:xfrm>
            <a:prstGeom prst="rect">
              <a:avLst/>
            </a:prstGeom>
            <a:noFill/>
          </p:spPr>
          <p:txBody>
            <a:bodyPr wrap="none" rtlCol="0">
              <a:spAutoFit/>
            </a:bodyPr>
            <a:lstStyle/>
            <a:p>
              <a:pPr marL="285750" indent="-285750" algn="r">
                <a:buFont typeface="Arial" panose="020B0604020202020204" pitchFamily="34" charset="0"/>
                <a:buChar char="•"/>
              </a:pPr>
              <a:r>
                <a:rPr lang="en-US" sz="1100" dirty="0">
                  <a:solidFill>
                    <a:schemeClr val="accent5">
                      <a:lumMod val="75000"/>
                    </a:schemeClr>
                  </a:solidFill>
                </a:rPr>
                <a:t>Provide intelligent business platform</a:t>
              </a:r>
            </a:p>
            <a:p>
              <a:pPr marL="285750" indent="-285750" algn="r">
                <a:buFont typeface="Arial" panose="020B0604020202020204" pitchFamily="34" charset="0"/>
                <a:buChar char="•"/>
              </a:pPr>
              <a:r>
                <a:rPr lang="en-US" sz="1100" dirty="0">
                  <a:solidFill>
                    <a:schemeClr val="accent5">
                      <a:lumMod val="75000"/>
                    </a:schemeClr>
                  </a:solidFill>
                </a:rPr>
                <a:t>Integrate business, customer and partners</a:t>
              </a:r>
            </a:p>
            <a:p>
              <a:pPr marL="285750" indent="-285750" algn="r">
                <a:buFont typeface="Arial" panose="020B0604020202020204" pitchFamily="34" charset="0"/>
                <a:buChar char="•"/>
              </a:pPr>
              <a:r>
                <a:rPr lang="en-US" sz="1100" dirty="0">
                  <a:solidFill>
                    <a:schemeClr val="accent5">
                      <a:lumMod val="75000"/>
                    </a:schemeClr>
                  </a:solidFill>
                </a:rPr>
                <a:t>Support new business development</a:t>
              </a:r>
            </a:p>
            <a:p>
              <a:pPr marL="285750" indent="-285750" algn="r">
                <a:buFont typeface="Arial" panose="020B0604020202020204" pitchFamily="34" charset="0"/>
                <a:buChar char="•"/>
              </a:pPr>
              <a:r>
                <a:rPr lang="en-US" sz="1100" dirty="0">
                  <a:solidFill>
                    <a:schemeClr val="accent5">
                      <a:lumMod val="75000"/>
                    </a:schemeClr>
                  </a:solidFill>
                </a:rPr>
                <a:t>Provide E2E cross-domain, cross-vendor solutions</a:t>
              </a:r>
            </a:p>
          </p:txBody>
        </p:sp>
        <p:sp>
          <p:nvSpPr>
            <p:cNvPr id="16" name="TextBox 44">
              <a:extLst>
                <a:ext uri="{FF2B5EF4-FFF2-40B4-BE49-F238E27FC236}">
                  <a16:creationId xmlns:a16="http://schemas.microsoft.com/office/drawing/2014/main" id="{0AFFFD51-A06E-4E38-80D3-C233C39055D9}"/>
                </a:ext>
              </a:extLst>
            </p:cNvPr>
            <p:cNvSpPr txBox="1"/>
            <p:nvPr/>
          </p:nvSpPr>
          <p:spPr>
            <a:xfrm>
              <a:off x="704964" y="2840990"/>
              <a:ext cx="2762295" cy="684338"/>
            </a:xfrm>
            <a:prstGeom prst="rect">
              <a:avLst/>
            </a:prstGeom>
            <a:noFill/>
          </p:spPr>
          <p:txBody>
            <a:bodyPr wrap="none" rtlCol="0">
              <a:spAutoFit/>
            </a:bodyPr>
            <a:lstStyle/>
            <a:p>
              <a:pPr marL="285750" indent="-285750" algn="r">
                <a:buFont typeface="Arial" panose="020B0604020202020204" pitchFamily="34" charset="0"/>
                <a:buChar char="•"/>
              </a:pPr>
              <a:r>
                <a:rPr lang="en-US" sz="1100" dirty="0">
                  <a:solidFill>
                    <a:schemeClr val="accent5">
                      <a:lumMod val="75000"/>
                    </a:schemeClr>
                  </a:solidFill>
                </a:rPr>
                <a:t>Provide reference implementation</a:t>
              </a:r>
            </a:p>
            <a:p>
              <a:pPr marL="285750" indent="-285750" algn="r">
                <a:buFont typeface="Arial" panose="020B0604020202020204" pitchFamily="34" charset="0"/>
                <a:buChar char="•"/>
              </a:pPr>
              <a:r>
                <a:rPr lang="en-US" sz="1100" dirty="0">
                  <a:solidFill>
                    <a:schemeClr val="accent5">
                      <a:lumMod val="75000"/>
                    </a:schemeClr>
                  </a:solidFill>
                </a:rPr>
                <a:t>Explore and overcome technical hurdles</a:t>
              </a:r>
            </a:p>
            <a:p>
              <a:pPr marL="285750" indent="-285750" algn="r">
                <a:buFont typeface="Arial" panose="020B0604020202020204" pitchFamily="34" charset="0"/>
                <a:buChar char="•"/>
              </a:pPr>
              <a:r>
                <a:rPr lang="en-US" sz="1100" dirty="0">
                  <a:solidFill>
                    <a:schemeClr val="accent5">
                      <a:lumMod val="75000"/>
                    </a:schemeClr>
                  </a:solidFill>
                </a:rPr>
                <a:t>Accelerate product development</a:t>
              </a:r>
            </a:p>
            <a:p>
              <a:pPr marL="285750" indent="-285750" algn="r">
                <a:buFont typeface="Arial" panose="020B0604020202020204" pitchFamily="34" charset="0"/>
                <a:buChar char="•"/>
              </a:pPr>
              <a:r>
                <a:rPr lang="en-US" sz="1100" dirty="0">
                  <a:solidFill>
                    <a:schemeClr val="accent5">
                      <a:lumMod val="75000"/>
                    </a:schemeClr>
                  </a:solidFill>
                </a:rPr>
                <a:t>Develop accessible tool chains </a:t>
              </a:r>
            </a:p>
          </p:txBody>
        </p:sp>
        <p:sp>
          <p:nvSpPr>
            <p:cNvPr id="17" name="TextBox 46">
              <a:extLst>
                <a:ext uri="{FF2B5EF4-FFF2-40B4-BE49-F238E27FC236}">
                  <a16:creationId xmlns:a16="http://schemas.microsoft.com/office/drawing/2014/main" id="{12BCC413-C566-4A44-A117-D373E3FE1464}"/>
                </a:ext>
              </a:extLst>
            </p:cNvPr>
            <p:cNvSpPr txBox="1"/>
            <p:nvPr/>
          </p:nvSpPr>
          <p:spPr>
            <a:xfrm>
              <a:off x="967659" y="3666491"/>
              <a:ext cx="2427268" cy="1107996"/>
            </a:xfrm>
            <a:prstGeom prst="rect">
              <a:avLst/>
            </a:prstGeom>
            <a:noFill/>
          </p:spPr>
          <p:txBody>
            <a:bodyPr wrap="none" rtlCol="0">
              <a:spAutoFit/>
            </a:bodyPr>
            <a:lstStyle/>
            <a:p>
              <a:pPr marL="285750" indent="-285750" algn="r">
                <a:buFont typeface="Arial" panose="020B0604020202020204" pitchFamily="34" charset="0"/>
                <a:buChar char="•"/>
              </a:pPr>
              <a:r>
                <a:rPr lang="en-US" sz="1100" dirty="0">
                  <a:solidFill>
                    <a:schemeClr val="accent5">
                      <a:lumMod val="75000"/>
                    </a:schemeClr>
                  </a:solidFill>
                </a:rPr>
                <a:t>Define collective vision</a:t>
              </a:r>
            </a:p>
            <a:p>
              <a:pPr marL="285750" indent="-285750" algn="r">
                <a:buFont typeface="Arial" panose="020B0604020202020204" pitchFamily="34" charset="0"/>
                <a:buChar char="•"/>
              </a:pPr>
              <a:r>
                <a:rPr lang="en-US" sz="1100" dirty="0">
                  <a:solidFill>
                    <a:schemeClr val="accent5">
                      <a:lumMod val="75000"/>
                    </a:schemeClr>
                  </a:solidFill>
                </a:rPr>
                <a:t>Define terminology and taxonomy</a:t>
              </a:r>
            </a:p>
            <a:p>
              <a:pPr marL="285750" indent="-285750" algn="r">
                <a:buFont typeface="Arial" panose="020B0604020202020204" pitchFamily="34" charset="0"/>
                <a:buChar char="•"/>
              </a:pPr>
              <a:r>
                <a:rPr lang="en-US" sz="1100" dirty="0">
                  <a:solidFill>
                    <a:schemeClr val="accent5">
                      <a:lumMod val="75000"/>
                    </a:schemeClr>
                  </a:solidFill>
                </a:rPr>
                <a:t>Define reference architecture</a:t>
              </a:r>
            </a:p>
            <a:p>
              <a:pPr marL="285750" indent="-285750" algn="r">
                <a:buFont typeface="Arial" panose="020B0604020202020204" pitchFamily="34" charset="0"/>
                <a:buChar char="•"/>
              </a:pPr>
              <a:r>
                <a:rPr lang="en-US" sz="1100" dirty="0">
                  <a:solidFill>
                    <a:schemeClr val="accent5">
                      <a:lumMod val="75000"/>
                    </a:schemeClr>
                  </a:solidFill>
                </a:rPr>
                <a:t>Define interface standards</a:t>
              </a:r>
            </a:p>
            <a:p>
              <a:pPr marL="285750" indent="-285750" algn="r">
                <a:buFont typeface="Arial" panose="020B0604020202020204" pitchFamily="34" charset="0"/>
                <a:buChar char="•"/>
              </a:pPr>
              <a:r>
                <a:rPr lang="en-US" sz="1100" dirty="0">
                  <a:solidFill>
                    <a:schemeClr val="accent5">
                      <a:lumMod val="75000"/>
                    </a:schemeClr>
                  </a:solidFill>
                </a:rPr>
                <a:t>Facilitate industry collaboration</a:t>
              </a:r>
            </a:p>
            <a:p>
              <a:pPr marL="285750" indent="-285750" algn="r">
                <a:buFont typeface="Arial" panose="020B0604020202020204" pitchFamily="34" charset="0"/>
                <a:buChar char="•"/>
              </a:pPr>
              <a:endParaRPr lang="en-US" sz="1100" dirty="0">
                <a:solidFill>
                  <a:schemeClr val="accent5">
                    <a:lumMod val="75000"/>
                  </a:schemeClr>
                </a:solidFill>
              </a:endParaRPr>
            </a:p>
          </p:txBody>
        </p:sp>
        <p:grpSp>
          <p:nvGrpSpPr>
            <p:cNvPr id="18" name="Group 50">
              <a:extLst>
                <a:ext uri="{FF2B5EF4-FFF2-40B4-BE49-F238E27FC236}">
                  <a16:creationId xmlns:a16="http://schemas.microsoft.com/office/drawing/2014/main" id="{6B4A6A8E-2D8A-4D07-92F2-0FAB39D4E041}"/>
                </a:ext>
              </a:extLst>
            </p:cNvPr>
            <p:cNvGrpSpPr/>
            <p:nvPr/>
          </p:nvGrpSpPr>
          <p:grpSpPr>
            <a:xfrm>
              <a:off x="7498261" y="3916016"/>
              <a:ext cx="964467" cy="484771"/>
              <a:chOff x="4982506" y="5790545"/>
              <a:chExt cx="1066132" cy="384722"/>
            </a:xfrm>
          </p:grpSpPr>
          <p:cxnSp>
            <p:nvCxnSpPr>
              <p:cNvPr id="28" name="Straight Connector 51">
                <a:extLst>
                  <a:ext uri="{FF2B5EF4-FFF2-40B4-BE49-F238E27FC236}">
                    <a16:creationId xmlns:a16="http://schemas.microsoft.com/office/drawing/2014/main" id="{798829FB-A608-4635-BC0E-D4ACBF47F04E}"/>
                  </a:ext>
                </a:extLst>
              </p:cNvPr>
              <p:cNvCxnSpPr>
                <a:cxnSpLocks/>
              </p:cNvCxnSpPr>
              <p:nvPr/>
            </p:nvCxnSpPr>
            <p:spPr>
              <a:xfrm>
                <a:off x="4982506" y="6163447"/>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52">
                <a:extLst>
                  <a:ext uri="{FF2B5EF4-FFF2-40B4-BE49-F238E27FC236}">
                    <a16:creationId xmlns:a16="http://schemas.microsoft.com/office/drawing/2014/main" id="{95E0B3FC-821A-4B08-AA18-A5A0C85ECFC1}"/>
                  </a:ext>
                </a:extLst>
              </p:cNvPr>
              <p:cNvCxnSpPr>
                <a:cxnSpLocks/>
              </p:cNvCxnSpPr>
              <p:nvPr/>
            </p:nvCxnSpPr>
            <p:spPr>
              <a:xfrm flipV="1">
                <a:off x="6041954" y="5790545"/>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9" name="Group 53">
              <a:extLst>
                <a:ext uri="{FF2B5EF4-FFF2-40B4-BE49-F238E27FC236}">
                  <a16:creationId xmlns:a16="http://schemas.microsoft.com/office/drawing/2014/main" id="{7188AE6A-078D-4BBB-93CA-64DA1F75EB59}"/>
                </a:ext>
              </a:extLst>
            </p:cNvPr>
            <p:cNvGrpSpPr/>
            <p:nvPr/>
          </p:nvGrpSpPr>
          <p:grpSpPr>
            <a:xfrm>
              <a:off x="5541230" y="2080764"/>
              <a:ext cx="907048" cy="484771"/>
              <a:chOff x="4982506" y="5832567"/>
              <a:chExt cx="1066132" cy="384722"/>
            </a:xfrm>
          </p:grpSpPr>
          <p:cxnSp>
            <p:nvCxnSpPr>
              <p:cNvPr id="26" name="Straight Connector 54">
                <a:extLst>
                  <a:ext uri="{FF2B5EF4-FFF2-40B4-BE49-F238E27FC236}">
                    <a16:creationId xmlns:a16="http://schemas.microsoft.com/office/drawing/2014/main" id="{4FD24C82-C6F3-4C05-B4FC-6A066F91D222}"/>
                  </a:ext>
                </a:extLst>
              </p:cNvPr>
              <p:cNvCxnSpPr>
                <a:cxnSpLocks/>
              </p:cNvCxnSpPr>
              <p:nvPr/>
            </p:nvCxnSpPr>
            <p:spPr>
              <a:xfrm>
                <a:off x="4982506" y="6206958"/>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55">
                <a:extLst>
                  <a:ext uri="{FF2B5EF4-FFF2-40B4-BE49-F238E27FC236}">
                    <a16:creationId xmlns:a16="http://schemas.microsoft.com/office/drawing/2014/main" id="{D3DD3F6E-2B47-452D-843F-A8F59BAC717B}"/>
                  </a:ext>
                </a:extLst>
              </p:cNvPr>
              <p:cNvCxnSpPr>
                <a:cxnSpLocks/>
              </p:cNvCxnSpPr>
              <p:nvPr/>
            </p:nvCxnSpPr>
            <p:spPr>
              <a:xfrm flipV="1">
                <a:off x="6041954" y="5832567"/>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56">
              <a:extLst>
                <a:ext uri="{FF2B5EF4-FFF2-40B4-BE49-F238E27FC236}">
                  <a16:creationId xmlns:a16="http://schemas.microsoft.com/office/drawing/2014/main" id="{BA65C2F8-50B6-4698-A0F7-37F66BB3598D}"/>
                </a:ext>
              </a:extLst>
            </p:cNvPr>
            <p:cNvGrpSpPr/>
            <p:nvPr/>
          </p:nvGrpSpPr>
          <p:grpSpPr>
            <a:xfrm>
              <a:off x="7389259" y="2955050"/>
              <a:ext cx="964467" cy="535669"/>
              <a:chOff x="4982506" y="5820016"/>
              <a:chExt cx="1066132" cy="386942"/>
            </a:xfrm>
          </p:grpSpPr>
          <p:cxnSp>
            <p:nvCxnSpPr>
              <p:cNvPr id="24" name="Straight Connector 57">
                <a:extLst>
                  <a:ext uri="{FF2B5EF4-FFF2-40B4-BE49-F238E27FC236}">
                    <a16:creationId xmlns:a16="http://schemas.microsoft.com/office/drawing/2014/main" id="{BC2A1B51-AC76-4F93-8FAA-91A1941ECE1F}"/>
                  </a:ext>
                </a:extLst>
              </p:cNvPr>
              <p:cNvCxnSpPr>
                <a:cxnSpLocks/>
              </p:cNvCxnSpPr>
              <p:nvPr/>
            </p:nvCxnSpPr>
            <p:spPr>
              <a:xfrm>
                <a:off x="4982506" y="6206958"/>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58">
                <a:extLst>
                  <a:ext uri="{FF2B5EF4-FFF2-40B4-BE49-F238E27FC236}">
                    <a16:creationId xmlns:a16="http://schemas.microsoft.com/office/drawing/2014/main" id="{80C96ED5-7312-4604-B10C-D0DBCBA4CC38}"/>
                  </a:ext>
                </a:extLst>
              </p:cNvPr>
              <p:cNvCxnSpPr>
                <a:cxnSpLocks/>
              </p:cNvCxnSpPr>
              <p:nvPr/>
            </p:nvCxnSpPr>
            <p:spPr>
              <a:xfrm flipV="1">
                <a:off x="6041954" y="5820016"/>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59">
              <a:extLst>
                <a:ext uri="{FF2B5EF4-FFF2-40B4-BE49-F238E27FC236}">
                  <a16:creationId xmlns:a16="http://schemas.microsoft.com/office/drawing/2014/main" id="{553D81B6-96F7-49F3-A37C-7368784E6D82}"/>
                </a:ext>
              </a:extLst>
            </p:cNvPr>
            <p:cNvGrpSpPr/>
            <p:nvPr/>
          </p:nvGrpSpPr>
          <p:grpSpPr>
            <a:xfrm>
              <a:off x="6979562" y="4867003"/>
              <a:ext cx="1087865" cy="484771"/>
              <a:chOff x="4982506" y="5689694"/>
              <a:chExt cx="1087865" cy="384722"/>
            </a:xfrm>
          </p:grpSpPr>
          <p:cxnSp>
            <p:nvCxnSpPr>
              <p:cNvPr id="22" name="Straight Connector 60">
                <a:extLst>
                  <a:ext uri="{FF2B5EF4-FFF2-40B4-BE49-F238E27FC236}">
                    <a16:creationId xmlns:a16="http://schemas.microsoft.com/office/drawing/2014/main" id="{CA3062DD-6C7D-4BBE-AB34-D9C98F688825}"/>
                  </a:ext>
                </a:extLst>
              </p:cNvPr>
              <p:cNvCxnSpPr>
                <a:cxnSpLocks/>
              </p:cNvCxnSpPr>
              <p:nvPr/>
            </p:nvCxnSpPr>
            <p:spPr>
              <a:xfrm>
                <a:off x="4982506" y="6074416"/>
                <a:ext cx="10661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61">
                <a:extLst>
                  <a:ext uri="{FF2B5EF4-FFF2-40B4-BE49-F238E27FC236}">
                    <a16:creationId xmlns:a16="http://schemas.microsoft.com/office/drawing/2014/main" id="{67698470-ABEA-4FAA-B5A9-35CD68F8352F}"/>
                  </a:ext>
                </a:extLst>
              </p:cNvPr>
              <p:cNvCxnSpPr>
                <a:cxnSpLocks/>
              </p:cNvCxnSpPr>
              <p:nvPr/>
            </p:nvCxnSpPr>
            <p:spPr>
              <a:xfrm flipV="1">
                <a:off x="6063687" y="5689694"/>
                <a:ext cx="6684" cy="384722"/>
              </a:xfrm>
              <a:prstGeom prst="line">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99934383"/>
      </p:ext>
    </p:extLst>
  </p:cSld>
  <p:clrMapOvr>
    <a:masterClrMapping/>
  </p:clrMapOvr>
  <p:transition spd="slow">
    <p:checker dir="ver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191389"/>
            <a:ext cx="11564974" cy="523220"/>
          </a:xfrm>
          <a:prstGeom prst="rect">
            <a:avLst/>
          </a:prstGeom>
          <a:noFill/>
        </p:spPr>
        <p:txBody>
          <a:bodyPr wrap="square">
            <a:spAutoFit/>
          </a:bodyPr>
          <a:lstStyle/>
          <a:p>
            <a:r>
              <a:rPr lang="en-US" altLang="zh-CN" sz="2800" dirty="0"/>
              <a:t>CSP’s Role in Shaping Future  Autonomous Networks</a:t>
            </a:r>
          </a:p>
        </p:txBody>
      </p:sp>
      <p:sp>
        <p:nvSpPr>
          <p:cNvPr id="6" name="圆角矩形 5"/>
          <p:cNvSpPr/>
          <p:nvPr/>
        </p:nvSpPr>
        <p:spPr>
          <a:xfrm>
            <a:off x="4514564" y="1319849"/>
            <a:ext cx="3345366" cy="1112328"/>
          </a:xfrm>
          <a:prstGeom prst="roundRect">
            <a:avLst>
              <a:gd name="adj" fmla="val 6000"/>
            </a:avLst>
          </a:prstGeom>
          <a:solidFill>
            <a:schemeClr val="bg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8264020" y="1557381"/>
            <a:ext cx="3345366" cy="393955"/>
          </a:xfrm>
          <a:prstGeom prst="roundRect">
            <a:avLst>
              <a:gd name="adj" fmla="val 6000"/>
            </a:avLst>
          </a:prstGeom>
          <a:solidFill>
            <a:schemeClr val="bg1">
              <a:lumMod val="20000"/>
              <a:lumOff val="8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1"/>
          <p:cNvSpPr txBox="1">
            <a:spLocks/>
          </p:cNvSpPr>
          <p:nvPr/>
        </p:nvSpPr>
        <p:spPr>
          <a:xfrm>
            <a:off x="1503878" y="2057149"/>
            <a:ext cx="2476079" cy="213440"/>
          </a:xfrm>
          <a:prstGeom prst="rect">
            <a:avLst/>
          </a:prstGeom>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a:pPr>
            <a:r>
              <a:rPr kumimoji="1" lang="en-US" altLang="zh-CN" sz="1599" b="1" dirty="0">
                <a:solidFill>
                  <a:schemeClr val="tx1"/>
                </a:solidFill>
                <a:latin typeface="+mn-lt"/>
                <a:ea typeface="Microsoft YaHei UI" panose="020B0503020204020204" pitchFamily="34" charset="-122"/>
                <a:sym typeface="Huawei Sans" panose="020C0503030203020204" pitchFamily="34" charset="0"/>
              </a:rPr>
              <a:t>Define an autonomous network reference architecture
</a:t>
            </a:r>
          </a:p>
        </p:txBody>
      </p:sp>
      <p:sp>
        <p:nvSpPr>
          <p:cNvPr id="10" name="文本占位符 1"/>
          <p:cNvSpPr txBox="1">
            <a:spLocks/>
          </p:cNvSpPr>
          <p:nvPr/>
        </p:nvSpPr>
        <p:spPr>
          <a:xfrm>
            <a:off x="5322528" y="1951337"/>
            <a:ext cx="2710756" cy="173472"/>
          </a:xfrm>
          <a:prstGeom prst="rect">
            <a:avLst/>
          </a:prstGeom>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a:pPr>
            <a:r>
              <a:rPr kumimoji="1" lang="en-US" altLang="zh-CN" sz="1599" b="1" dirty="0">
                <a:solidFill>
                  <a:schemeClr val="tx1"/>
                </a:solidFill>
                <a:latin typeface="+mn-lt"/>
                <a:ea typeface="Microsoft YaHei UI" panose="020B0503020204020204" pitchFamily="34" charset="-122"/>
                <a:sym typeface="Huawei Sans" panose="020C0503030203020204" pitchFamily="34" charset="0"/>
              </a:rPr>
              <a:t>Define the critical use cases and scenarios
</a:t>
            </a:r>
          </a:p>
        </p:txBody>
      </p:sp>
      <p:sp>
        <p:nvSpPr>
          <p:cNvPr id="11" name="文本占位符 1"/>
          <p:cNvSpPr txBox="1">
            <a:spLocks/>
          </p:cNvSpPr>
          <p:nvPr/>
        </p:nvSpPr>
        <p:spPr>
          <a:xfrm>
            <a:off x="8981341" y="1841468"/>
            <a:ext cx="2710756" cy="349329"/>
          </a:xfrm>
          <a:prstGeom prst="rect">
            <a:avLst/>
          </a:prstGeom>
          <a:noFill/>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defRPr/>
            </a:pPr>
            <a:r>
              <a:rPr kumimoji="1" lang="en-US" altLang="zh-CN" sz="1599" b="1" dirty="0">
                <a:solidFill>
                  <a:schemeClr val="tx1"/>
                </a:solidFill>
                <a:latin typeface="+mn-lt"/>
                <a:ea typeface="Microsoft YaHei UI" panose="020B0503020204020204" pitchFamily="34" charset="-122"/>
                <a:sym typeface="Huawei Sans" panose="020C0503030203020204" pitchFamily="34" charset="0"/>
              </a:rPr>
              <a:t>Define a hierarchical measurement system
</a:t>
            </a:r>
          </a:p>
        </p:txBody>
      </p:sp>
      <p:grpSp>
        <p:nvGrpSpPr>
          <p:cNvPr id="12" name="组合 11"/>
          <p:cNvGrpSpPr/>
          <p:nvPr/>
        </p:nvGrpSpPr>
        <p:grpSpPr>
          <a:xfrm>
            <a:off x="997165" y="1739305"/>
            <a:ext cx="360000" cy="360000"/>
            <a:chOff x="895738" y="1558211"/>
            <a:chExt cx="360141" cy="387981"/>
          </a:xfrm>
        </p:grpSpPr>
        <p:sp>
          <p:nvSpPr>
            <p:cNvPr id="13" name="椭圆 12"/>
            <p:cNvSpPr/>
            <p:nvPr/>
          </p:nvSpPr>
          <p:spPr bwMode="auto">
            <a:xfrm>
              <a:off x="895738" y="1558211"/>
              <a:ext cx="360141" cy="387981"/>
            </a:xfrm>
            <a:prstGeom prst="ellipse">
              <a:avLst/>
            </a:prstGeom>
            <a:solidFill>
              <a:schemeClr val="accent2"/>
            </a:solidFill>
            <a:ln w="12700" cap="flat" cmpd="sng" algn="ctr">
              <a:noFill/>
              <a:prstDash val="solid"/>
              <a:round/>
              <a:headEnd type="none" w="med" len="med"/>
              <a:tailEnd type="none" w="med" len="med"/>
            </a:ln>
            <a:effectLst/>
          </p:spPr>
          <p:txBody>
            <a:bodyPr lIns="91422" tIns="45711" rIns="91422" bIns="45711" rtlCol="0" anchor="ctr"/>
            <a:lstStyle/>
            <a:p>
              <a:pPr algn="ctr" defTabSz="914112"/>
              <a:endParaRPr lang="zh-CN" altLang="en-US" sz="700" dirty="0">
                <a:solidFill>
                  <a:srgbClr val="1D1D1A"/>
                </a:solidFill>
                <a:ea typeface="Microsoft YaHei UI" panose="020B0503020204020204" pitchFamily="34" charset="-122"/>
              </a:endParaRPr>
            </a:p>
          </p:txBody>
        </p:sp>
        <p:sp>
          <p:nvSpPr>
            <p:cNvPr id="14" name="文本占位符 1"/>
            <p:cNvSpPr txBox="1">
              <a:spLocks/>
            </p:cNvSpPr>
            <p:nvPr/>
          </p:nvSpPr>
          <p:spPr>
            <a:xfrm>
              <a:off x="929859" y="1585228"/>
              <a:ext cx="280002" cy="349465"/>
            </a:xfrm>
            <a:prstGeom prst="rect">
              <a:avLst/>
            </a:prstGeom>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1" lang="en-US" altLang="zh-CN" sz="1599" b="1" dirty="0">
                  <a:solidFill>
                    <a:srgbClr val="FFFFFF"/>
                  </a:solidFill>
                  <a:latin typeface="+mn-lt"/>
                  <a:ea typeface="Microsoft YaHei UI" panose="020B0503020204020204" pitchFamily="34" charset="-122"/>
                  <a:sym typeface="Huawei Sans" panose="020C0503030203020204" pitchFamily="34" charset="0"/>
                </a:rPr>
                <a:t>1</a:t>
              </a:r>
            </a:p>
          </p:txBody>
        </p:sp>
      </p:grpSp>
      <p:grpSp>
        <p:nvGrpSpPr>
          <p:cNvPr id="15" name="组合 14"/>
          <p:cNvGrpSpPr/>
          <p:nvPr/>
        </p:nvGrpSpPr>
        <p:grpSpPr>
          <a:xfrm>
            <a:off x="4782528" y="1739305"/>
            <a:ext cx="360000" cy="360000"/>
            <a:chOff x="895738" y="1558211"/>
            <a:chExt cx="360141" cy="387981"/>
          </a:xfrm>
        </p:grpSpPr>
        <p:sp>
          <p:nvSpPr>
            <p:cNvPr id="16" name="椭圆 15"/>
            <p:cNvSpPr/>
            <p:nvPr/>
          </p:nvSpPr>
          <p:spPr bwMode="auto">
            <a:xfrm>
              <a:off x="895738" y="1558211"/>
              <a:ext cx="360141" cy="387981"/>
            </a:xfrm>
            <a:prstGeom prst="ellipse">
              <a:avLst/>
            </a:prstGeom>
            <a:solidFill>
              <a:schemeClr val="accent2"/>
            </a:solidFill>
            <a:ln w="12700" cap="flat" cmpd="sng" algn="ctr">
              <a:noFill/>
              <a:prstDash val="solid"/>
              <a:round/>
              <a:headEnd type="none" w="med" len="med"/>
              <a:tailEnd type="none" w="med" len="med"/>
            </a:ln>
            <a:effectLst/>
          </p:spPr>
          <p:txBody>
            <a:bodyPr lIns="91422" tIns="45711" rIns="91422" bIns="45711" rtlCol="0" anchor="ctr"/>
            <a:lstStyle/>
            <a:p>
              <a:pPr algn="ctr" defTabSz="914112"/>
              <a:endParaRPr lang="zh-CN" altLang="en-US" sz="700" dirty="0">
                <a:solidFill>
                  <a:srgbClr val="1D1D1A"/>
                </a:solidFill>
                <a:ea typeface="Microsoft YaHei UI" panose="020B0503020204020204" pitchFamily="34" charset="-122"/>
              </a:endParaRPr>
            </a:p>
          </p:txBody>
        </p:sp>
        <p:sp>
          <p:nvSpPr>
            <p:cNvPr id="17" name="文本占位符 1"/>
            <p:cNvSpPr txBox="1">
              <a:spLocks/>
            </p:cNvSpPr>
            <p:nvPr/>
          </p:nvSpPr>
          <p:spPr>
            <a:xfrm>
              <a:off x="939695" y="1585228"/>
              <a:ext cx="280002" cy="349465"/>
            </a:xfrm>
            <a:prstGeom prst="rect">
              <a:avLst/>
            </a:prstGeom>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1" lang="en-US" altLang="zh-CN" sz="1599" b="1" dirty="0">
                  <a:solidFill>
                    <a:srgbClr val="FFFFFF"/>
                  </a:solidFill>
                  <a:latin typeface="+mn-lt"/>
                  <a:ea typeface="Microsoft YaHei UI" panose="020B0503020204020204" pitchFamily="34" charset="-122"/>
                  <a:sym typeface="Huawei Sans" panose="020C0503030203020204" pitchFamily="34" charset="0"/>
                </a:rPr>
                <a:t>2</a:t>
              </a:r>
            </a:p>
          </p:txBody>
        </p:sp>
      </p:grpSp>
      <p:grpSp>
        <p:nvGrpSpPr>
          <p:cNvPr id="18" name="组合 17"/>
          <p:cNvGrpSpPr/>
          <p:nvPr/>
        </p:nvGrpSpPr>
        <p:grpSpPr>
          <a:xfrm>
            <a:off x="8567891" y="1739305"/>
            <a:ext cx="360000" cy="360000"/>
            <a:chOff x="895738" y="1558211"/>
            <a:chExt cx="360141" cy="387981"/>
          </a:xfrm>
        </p:grpSpPr>
        <p:sp>
          <p:nvSpPr>
            <p:cNvPr id="19" name="椭圆 18"/>
            <p:cNvSpPr/>
            <p:nvPr/>
          </p:nvSpPr>
          <p:spPr bwMode="auto">
            <a:xfrm>
              <a:off x="895738" y="1558211"/>
              <a:ext cx="360141" cy="387981"/>
            </a:xfrm>
            <a:prstGeom prst="ellipse">
              <a:avLst/>
            </a:prstGeom>
            <a:solidFill>
              <a:schemeClr val="accent2"/>
            </a:solidFill>
            <a:ln w="12700" cap="flat" cmpd="sng" algn="ctr">
              <a:noFill/>
              <a:prstDash val="solid"/>
              <a:round/>
              <a:headEnd type="none" w="med" len="med"/>
              <a:tailEnd type="none" w="med" len="med"/>
            </a:ln>
            <a:effectLst/>
          </p:spPr>
          <p:txBody>
            <a:bodyPr lIns="91422" tIns="45711" rIns="91422" bIns="45711" rtlCol="0" anchor="ctr"/>
            <a:lstStyle/>
            <a:p>
              <a:pPr algn="ctr" defTabSz="914112"/>
              <a:endParaRPr lang="zh-CN" altLang="en-US" sz="700" dirty="0">
                <a:solidFill>
                  <a:srgbClr val="1D1D1A"/>
                </a:solidFill>
                <a:ea typeface="Microsoft YaHei UI" panose="020B0503020204020204" pitchFamily="34" charset="-122"/>
              </a:endParaRPr>
            </a:p>
          </p:txBody>
        </p:sp>
        <p:sp>
          <p:nvSpPr>
            <p:cNvPr id="20" name="文本占位符 1"/>
            <p:cNvSpPr txBox="1">
              <a:spLocks/>
            </p:cNvSpPr>
            <p:nvPr/>
          </p:nvSpPr>
          <p:spPr>
            <a:xfrm>
              <a:off x="949209" y="1585228"/>
              <a:ext cx="280002" cy="349465"/>
            </a:xfrm>
            <a:prstGeom prst="rect">
              <a:avLst/>
            </a:prstGeom>
          </p:spPr>
          <p:txBody>
            <a:bodyPr vert="horz" lIns="54166" tIns="27083" rIns="54166" bIns="27083"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1" lang="en-US" altLang="zh-CN" sz="1599" b="1" dirty="0">
                  <a:solidFill>
                    <a:srgbClr val="FFFFFF"/>
                  </a:solidFill>
                  <a:latin typeface="+mn-lt"/>
                  <a:ea typeface="Microsoft YaHei UI" panose="020B0503020204020204" pitchFamily="34" charset="-122"/>
                  <a:sym typeface="Huawei Sans" panose="020C0503030203020204" pitchFamily="34" charset="0"/>
                </a:rPr>
                <a:t>3</a:t>
              </a:r>
            </a:p>
          </p:txBody>
        </p:sp>
      </p:grpSp>
      <p:sp>
        <p:nvSpPr>
          <p:cNvPr id="21" name="文本占位符 1"/>
          <p:cNvSpPr txBox="1">
            <a:spLocks/>
          </p:cNvSpPr>
          <p:nvPr/>
        </p:nvSpPr>
        <p:spPr>
          <a:xfrm>
            <a:off x="1311165" y="2445733"/>
            <a:ext cx="2773102" cy="1981507"/>
          </a:xfrm>
          <a:prstGeom prst="rect">
            <a:avLst/>
          </a:prstGeom>
        </p:spPr>
        <p:txBody>
          <a:bodyPr vert="horz" lIns="54166" tIns="27083" rIns="54166" bIns="27083"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defRPr/>
            </a:pPr>
            <a:r>
              <a:rPr kumimoji="1" lang="en-US" altLang="zh-CN" sz="1599" b="1" dirty="0">
                <a:solidFill>
                  <a:srgbClr val="C00000"/>
                </a:solidFill>
                <a:latin typeface="+mn-lt"/>
                <a:ea typeface="Microsoft YaHei UI" panose="020B0503020204020204" pitchFamily="34" charset="-122"/>
                <a:sym typeface="Huawei Sans" panose="020C0503030203020204" pitchFamily="34" charset="0"/>
              </a:rPr>
              <a:t>Unified technical and architectural languages.</a:t>
            </a:r>
            <a:r>
              <a:rPr kumimoji="1" lang="en-US" altLang="zh-CN" sz="1599" dirty="0">
                <a:solidFill>
                  <a:srgbClr val="C00000"/>
                </a:solidFill>
                <a:latin typeface="+mn-lt"/>
                <a:ea typeface="Microsoft YaHei UI" panose="020B0503020204020204" pitchFamily="34" charset="-122"/>
                <a:sym typeface="Huawei Sans" panose="020C0503030203020204" pitchFamily="34" charset="0"/>
              </a:rPr>
              <a:t>
</a:t>
            </a:r>
            <a:r>
              <a:rPr kumimoji="1" lang="en-US" altLang="zh-CN" sz="1200" dirty="0">
                <a:solidFill>
                  <a:srgbClr val="C00000"/>
                </a:solidFill>
                <a:latin typeface="+mn-lt"/>
                <a:ea typeface="Microsoft YaHei UI" panose="020B0503020204020204" pitchFamily="34" charset="-122"/>
                <a:sym typeface="Huawei Sans" panose="020C0503030203020204" pitchFamily="34" charset="0"/>
              </a:rPr>
              <a:t>Technical perspective, define the medium- and long-term autonomous network reference architecture, to ensure architectural stability and advanced.
</a:t>
            </a:r>
            <a:endParaRPr kumimoji="1" lang="en-US" altLang="zh-CN" sz="1599" dirty="0">
              <a:solidFill>
                <a:srgbClr val="1D1D1A"/>
              </a:solidFill>
              <a:latin typeface="+mn-lt"/>
              <a:ea typeface="Microsoft YaHei UI" panose="020B0503020204020204" pitchFamily="34" charset="-122"/>
              <a:sym typeface="Huawei Sans" panose="020C0503030203020204" pitchFamily="34" charset="0"/>
            </a:endParaRPr>
          </a:p>
        </p:txBody>
      </p:sp>
      <p:sp>
        <p:nvSpPr>
          <p:cNvPr id="22" name="文本占位符 1"/>
          <p:cNvSpPr txBox="1">
            <a:spLocks/>
          </p:cNvSpPr>
          <p:nvPr/>
        </p:nvSpPr>
        <p:spPr>
          <a:xfrm>
            <a:off x="4994825" y="2401604"/>
            <a:ext cx="2710756" cy="1584167"/>
          </a:xfrm>
          <a:prstGeom prst="rect">
            <a:avLst/>
          </a:prstGeom>
        </p:spPr>
        <p:txBody>
          <a:bodyPr vert="horz" lIns="54166" tIns="27083" rIns="54166" bIns="27083"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defRPr/>
            </a:pPr>
            <a:r>
              <a:rPr kumimoji="1" lang="en-US" altLang="zh-CN" sz="1599" b="1" dirty="0">
                <a:solidFill>
                  <a:srgbClr val="C00000"/>
                </a:solidFill>
                <a:latin typeface="+mn-lt"/>
                <a:ea typeface="Microsoft YaHei UI" panose="020B0503020204020204" pitchFamily="34" charset="-122"/>
                <a:sym typeface="Huawei Sans" panose="020C0503030203020204" pitchFamily="34" charset="0"/>
              </a:rPr>
              <a:t>Determine use cases that bring most value</a:t>
            </a:r>
            <a:r>
              <a:rPr kumimoji="1" lang="en-US" altLang="zh-CN" sz="1599" dirty="0">
                <a:solidFill>
                  <a:srgbClr val="C00000"/>
                </a:solidFill>
                <a:latin typeface="+mn-lt"/>
                <a:ea typeface="Microsoft YaHei UI" panose="020B0503020204020204" pitchFamily="34" charset="-122"/>
                <a:sym typeface="Huawei Sans" panose="020C0503030203020204" pitchFamily="34" charset="0"/>
              </a:rPr>
              <a:t>
</a:t>
            </a:r>
            <a:r>
              <a:rPr kumimoji="1" lang="en-US" altLang="zh-CN" sz="1200" dirty="0">
                <a:solidFill>
                  <a:srgbClr val="C00000"/>
                </a:solidFill>
                <a:latin typeface="+mn-lt"/>
                <a:ea typeface="Microsoft YaHei UI" panose="020B0503020204020204" pitchFamily="34" charset="-122"/>
                <a:sym typeface="Huawei Sans" panose="020C0503030203020204" pitchFamily="34" charset="0"/>
              </a:rPr>
              <a:t>The priority of closed-loop scenarios, business process innovations, new product development scenarios, human and system interaction efficiency  
</a:t>
            </a:r>
            <a:endParaRPr kumimoji="1" lang="en-US" altLang="zh-CN" sz="1599" dirty="0">
              <a:solidFill>
                <a:srgbClr val="1D1D1A"/>
              </a:solidFill>
              <a:latin typeface="+mn-lt"/>
              <a:ea typeface="Microsoft YaHei UI" panose="020B0503020204020204" pitchFamily="34" charset="-122"/>
              <a:sym typeface="Huawei Sans" panose="020C0503030203020204" pitchFamily="34" charset="0"/>
            </a:endParaRPr>
          </a:p>
        </p:txBody>
      </p:sp>
      <p:sp>
        <p:nvSpPr>
          <p:cNvPr id="23" name="文本占位符 1"/>
          <p:cNvSpPr txBox="1">
            <a:spLocks/>
          </p:cNvSpPr>
          <p:nvPr/>
        </p:nvSpPr>
        <p:spPr>
          <a:xfrm>
            <a:off x="8698219" y="2386886"/>
            <a:ext cx="2710756" cy="1584167"/>
          </a:xfrm>
          <a:prstGeom prst="rect">
            <a:avLst/>
          </a:prstGeom>
        </p:spPr>
        <p:txBody>
          <a:bodyPr vert="horz" lIns="54166" tIns="27083" rIns="54166" bIns="27083"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3198"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defRPr/>
            </a:pPr>
            <a:r>
              <a:rPr kumimoji="1" lang="en-US" altLang="zh-CN" sz="1599" b="1" dirty="0">
                <a:solidFill>
                  <a:srgbClr val="C00000"/>
                </a:solidFill>
                <a:latin typeface="+mn-lt"/>
                <a:ea typeface="Microsoft YaHei UI" panose="020B0503020204020204" pitchFamily="34" charset="-122"/>
                <a:sym typeface="Huawei Sans" panose="020C0503030203020204" pitchFamily="34" charset="0"/>
              </a:rPr>
              <a:t>Determine the assessment and measurement system</a:t>
            </a:r>
            <a:r>
              <a:rPr kumimoji="1" lang="en-US" altLang="zh-CN" sz="1599" dirty="0">
                <a:solidFill>
                  <a:srgbClr val="C00000"/>
                </a:solidFill>
                <a:latin typeface="+mn-lt"/>
                <a:ea typeface="Microsoft YaHei UI" panose="020B0503020204020204" pitchFamily="34" charset="-122"/>
                <a:sym typeface="Huawei Sans" panose="020C0503030203020204" pitchFamily="34" charset="0"/>
              </a:rPr>
              <a:t>.
</a:t>
            </a:r>
            <a:r>
              <a:rPr kumimoji="1" lang="en-US" altLang="zh-CN" sz="1200" dirty="0">
                <a:solidFill>
                  <a:srgbClr val="C00000"/>
                </a:solidFill>
                <a:latin typeface="+mn-lt"/>
                <a:ea typeface="Microsoft YaHei UI" panose="020B0503020204020204" pitchFamily="34" charset="-122"/>
                <a:sym typeface="Huawei Sans" panose="020C0503030203020204" pitchFamily="34" charset="0"/>
              </a:rPr>
              <a:t>Production and delivery perspective, can measure landing, guide production practice activities.</a:t>
            </a:r>
            <a:r>
              <a:rPr kumimoji="1" lang="en-US" altLang="zh-CN" sz="1599" dirty="0">
                <a:solidFill>
                  <a:srgbClr val="C00000"/>
                </a:solidFill>
                <a:latin typeface="+mn-lt"/>
                <a:ea typeface="Microsoft YaHei UI" panose="020B0503020204020204" pitchFamily="34" charset="-122"/>
                <a:sym typeface="Huawei Sans" panose="020C0503030203020204" pitchFamily="34" charset="0"/>
              </a:rPr>
              <a:t>
</a:t>
            </a:r>
            <a:endParaRPr kumimoji="1" lang="en-US" altLang="zh-CN" sz="1599" dirty="0">
              <a:solidFill>
                <a:srgbClr val="1D1D1A"/>
              </a:solidFill>
              <a:latin typeface="+mn-lt"/>
              <a:ea typeface="Microsoft YaHei UI" panose="020B0503020204020204" pitchFamily="34" charset="-122"/>
              <a:sym typeface="Huawei Sans" panose="020C0503030203020204" pitchFamily="34" charset="0"/>
            </a:endParaRPr>
          </a:p>
        </p:txBody>
      </p:sp>
      <p:pic>
        <p:nvPicPr>
          <p:cNvPr id="25" name="Picture 6">
            <a:extLst>
              <a:ext uri="{FF2B5EF4-FFF2-40B4-BE49-F238E27FC236}">
                <a16:creationId xmlns:a16="http://schemas.microsoft.com/office/drawing/2014/main" id="{8D625851-E171-4214-A651-1AD72CF50232}"/>
              </a:ext>
            </a:extLst>
          </p:cNvPr>
          <p:cNvPicPr>
            <a:picLocks noChangeAspect="1"/>
          </p:cNvPicPr>
          <p:nvPr/>
        </p:nvPicPr>
        <p:blipFill>
          <a:blip r:embed="rId2"/>
          <a:stretch>
            <a:fillRect/>
          </a:stretch>
        </p:blipFill>
        <p:spPr>
          <a:xfrm>
            <a:off x="2016532" y="3971053"/>
            <a:ext cx="3971309" cy="2151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6146F7A4-4750-4B22-9F30-048B7C134414}"/>
              </a:ext>
            </a:extLst>
          </p:cNvPr>
          <p:cNvPicPr>
            <a:picLocks noChangeAspect="1"/>
          </p:cNvPicPr>
          <p:nvPr/>
        </p:nvPicPr>
        <p:blipFill>
          <a:blip r:embed="rId3"/>
          <a:stretch>
            <a:fillRect/>
          </a:stretch>
        </p:blipFill>
        <p:spPr>
          <a:xfrm>
            <a:off x="6960279" y="4227991"/>
            <a:ext cx="3602016" cy="1953844"/>
          </a:xfrm>
          <a:prstGeom prst="rect">
            <a:avLst/>
          </a:prstGeom>
          <a:effectLst>
            <a:softEdge rad="279400"/>
          </a:effectLst>
        </p:spPr>
      </p:pic>
    </p:spTree>
    <p:extLst>
      <p:ext uri="{BB962C8B-B14F-4D97-AF65-F5344CB8AC3E}">
        <p14:creationId xmlns:p14="http://schemas.microsoft.com/office/powerpoint/2010/main" val="4099142266"/>
      </p:ext>
    </p:extLst>
  </p:cSld>
  <p:clrMapOvr>
    <a:masterClrMapping/>
  </p:clrMapOvr>
  <p:transition spd="slow">
    <p:checker dir="ver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p:cNvSpPr/>
          <p:nvPr/>
        </p:nvSpPr>
        <p:spPr>
          <a:xfrm rot="5400000" flipV="1">
            <a:off x="7246937" y="-126999"/>
            <a:ext cx="4818063" cy="5072062"/>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直角三角形 19"/>
          <p:cNvSpPr/>
          <p:nvPr/>
        </p:nvSpPr>
        <p:spPr>
          <a:xfrm rot="5400000" flipV="1">
            <a:off x="7981950" y="-174625"/>
            <a:ext cx="4035425" cy="4384675"/>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直角三角形 16"/>
          <p:cNvSpPr/>
          <p:nvPr/>
        </p:nvSpPr>
        <p:spPr>
          <a:xfrm>
            <a:off x="0" y="1770063"/>
            <a:ext cx="4427538" cy="5087937"/>
          </a:xfrm>
          <a:prstGeom prst="rtTriangl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直角三角形 7"/>
          <p:cNvSpPr/>
          <p:nvPr/>
        </p:nvSpPr>
        <p:spPr>
          <a:xfrm>
            <a:off x="0" y="2459038"/>
            <a:ext cx="3825875" cy="4398962"/>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直角三角形 5"/>
          <p:cNvSpPr/>
          <p:nvPr/>
        </p:nvSpPr>
        <p:spPr>
          <a:xfrm flipV="1">
            <a:off x="0" y="0"/>
            <a:ext cx="9694863" cy="2700338"/>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直角三角形 3"/>
          <p:cNvSpPr/>
          <p:nvPr/>
        </p:nvSpPr>
        <p:spPr>
          <a:xfrm flipV="1">
            <a:off x="0" y="0"/>
            <a:ext cx="7590971" cy="2699658"/>
          </a:xfrm>
          <a:prstGeom prst="rtTriangle">
            <a:avLst/>
          </a:prstGeom>
          <a:blipFill dpi="0" rotWithShape="0">
            <a:blip r:embed="rId2">
              <a:duotone>
                <a:prstClr val="black"/>
                <a:schemeClr val="accent3">
                  <a:tint val="45000"/>
                  <a:satMod val="400000"/>
                </a:schemeClr>
              </a:duotone>
            </a:blip>
            <a:srcRect/>
            <a:stretch>
              <a:fillRect l="-36000" t="-53000" r="-1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直角三角形 12"/>
          <p:cNvSpPr/>
          <p:nvPr/>
        </p:nvSpPr>
        <p:spPr>
          <a:xfrm flipH="1">
            <a:off x="2497138" y="4157663"/>
            <a:ext cx="9694862" cy="2700337"/>
          </a:xfrm>
          <a:prstGeom prst="r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直角三角形 13"/>
          <p:cNvSpPr/>
          <p:nvPr/>
        </p:nvSpPr>
        <p:spPr>
          <a:xfrm flipH="1">
            <a:off x="4601029" y="4158342"/>
            <a:ext cx="7590971" cy="2699658"/>
          </a:xfrm>
          <a:prstGeom prst="rtTriangle">
            <a:avLst/>
          </a:prstGeom>
          <a:blipFill dpi="0" rotWithShape="0">
            <a:blip r:embed="rId2">
              <a:duotone>
                <a:prstClr val="black"/>
                <a:schemeClr val="accent3">
                  <a:tint val="45000"/>
                  <a:satMod val="400000"/>
                </a:schemeClr>
              </a:duotone>
            </a:blip>
            <a:srcRect/>
            <a:stretch>
              <a:fillRect l="-36000" t="-53000" r="-1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矩形 21"/>
          <p:cNvSpPr/>
          <p:nvPr/>
        </p:nvSpPr>
        <p:spPr>
          <a:xfrm>
            <a:off x="1506538" y="2767013"/>
            <a:ext cx="215900" cy="122396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文本框 22"/>
          <p:cNvSpPr txBox="1"/>
          <p:nvPr/>
        </p:nvSpPr>
        <p:spPr>
          <a:xfrm>
            <a:off x="1740536" y="2821896"/>
            <a:ext cx="4320413" cy="1107996"/>
          </a:xfrm>
          <a:prstGeom prst="rect">
            <a:avLst/>
          </a:prstGeom>
          <a:noFill/>
        </p:spPr>
        <p:txBody>
          <a:bodyPr wrap="none">
            <a:spAutoFit/>
          </a:bodyPr>
          <a:lstStyle/>
          <a:p>
            <a:pPr eaLnBrk="1" fontAlgn="auto" hangingPunct="1">
              <a:spcBef>
                <a:spcPts val="0"/>
              </a:spcBef>
              <a:spcAft>
                <a:spcPts val="0"/>
              </a:spcAft>
              <a:defRPr/>
            </a:pPr>
            <a:r>
              <a:rPr lang="en-US" altLang="zh-CN" sz="6600" b="1" spc="-300" dirty="0">
                <a:solidFill>
                  <a:schemeClr val="bg2">
                    <a:lumMod val="25000"/>
                  </a:schemeClr>
                </a:solidFill>
                <a:latin typeface="Arial" panose="020B0604020202020204" pitchFamily="34" charset="0"/>
                <a:ea typeface="+mn-ea"/>
                <a:cs typeface="Arial" panose="020B0604020202020204" pitchFamily="34" charset="0"/>
              </a:rPr>
              <a:t>Discussion</a:t>
            </a:r>
            <a:endParaRPr lang="zh-CN" altLang="en-US" sz="6600" b="1" spc="-300" dirty="0">
              <a:solidFill>
                <a:schemeClr val="bg2">
                  <a:lumMod val="25000"/>
                </a:schemeClr>
              </a:solidFill>
              <a:latin typeface="Arial" panose="020B0604020202020204" pitchFamily="34" charset="0"/>
              <a:ea typeface="+mn-ea"/>
              <a:cs typeface="Arial" panose="020B0604020202020204" pitchFamily="34" charset="0"/>
            </a:endParaRPr>
          </a:p>
        </p:txBody>
      </p:sp>
    </p:spTree>
  </p:cSld>
  <p:clrMapOvr>
    <a:masterClrMapping/>
  </p:clrMapOvr>
  <p:transition spd="slow">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2"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25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75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50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9" fill="hold" nodeType="withEffect">
                                  <p:stCondLst>
                                    <p:cond delay="50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0-#ppt_w/2"/>
                                          </p:val>
                                        </p:tav>
                                        <p:tav tm="100000">
                                          <p:val>
                                            <p:strVal val="#ppt_x"/>
                                          </p:val>
                                        </p:tav>
                                      </p:tavLst>
                                    </p:anim>
                                    <p:anim calcmode="lin" valueType="num">
                                      <p:cBhvr additive="base">
                                        <p:cTn id="32" dur="500" fill="hold"/>
                                        <p:tgtEl>
                                          <p:spTgt spid="4"/>
                                        </p:tgtEl>
                                        <p:attrNameLst>
                                          <p:attrName>ppt_y</p:attrName>
                                        </p:attrNameLst>
                                      </p:cBhvr>
                                      <p:tavLst>
                                        <p:tav tm="0">
                                          <p:val>
                                            <p:strVal val="0-#ppt_h/2"/>
                                          </p:val>
                                        </p:tav>
                                        <p:tav tm="100000">
                                          <p:val>
                                            <p:strVal val="#ppt_y"/>
                                          </p:val>
                                        </p:tav>
                                      </p:tavLst>
                                    </p:anim>
                                  </p:childTnLst>
                                </p:cTn>
                              </p:par>
                              <p:par>
                                <p:cTn id="33" presetID="2" presetClass="entr" presetSubtype="9" fill="hold" grpId="0" nodeType="withEffect">
                                  <p:stCondLst>
                                    <p:cond delay="75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1250"/>
                                  </p:stCondLst>
                                  <p:childTnLst>
                                    <p:set>
                                      <p:cBhvr>
                                        <p:cTn id="38" dur="1" fill="hold">
                                          <p:stCondLst>
                                            <p:cond delay="0"/>
                                          </p:stCondLst>
                                        </p:cTn>
                                        <p:tgtEl>
                                          <p:spTgt spid="22"/>
                                        </p:tgtEl>
                                        <p:attrNameLst>
                                          <p:attrName>style.visibility</p:attrName>
                                        </p:attrNameLst>
                                      </p:cBhvr>
                                      <p:to>
                                        <p:strVal val="visible"/>
                                      </p:to>
                                    </p:set>
                                    <p:animEffect transition="in" filter="wipe(up)">
                                      <p:cBhvr>
                                        <p:cTn id="39" dur="500"/>
                                        <p:tgtEl>
                                          <p:spTgt spid="22"/>
                                        </p:tgtEl>
                                      </p:cBhvr>
                                    </p:animEffect>
                                  </p:childTnLst>
                                </p:cTn>
                              </p:par>
                            </p:childTnLst>
                          </p:cTn>
                        </p:par>
                        <p:par>
                          <p:cTn id="40" fill="hold" nodeType="afterGroup">
                            <p:stCondLst>
                              <p:cond delay="1750"/>
                            </p:stCondLst>
                            <p:childTnLst>
                              <p:par>
                                <p:cTn id="41" presetID="12" presetClass="entr" presetSubtype="8" fill="hold" grpId="0" nodeType="afterEffect">
                                  <p:stCondLst>
                                    <p:cond delay="0"/>
                                  </p:stCondLst>
                                  <p:iterate type="lt">
                                    <p:tmPct val="22000"/>
                                  </p:iterate>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p:tgtEl>
                                          <p:spTgt spid="23"/>
                                        </p:tgtEl>
                                        <p:attrNameLst>
                                          <p:attrName>ppt_x</p:attrName>
                                        </p:attrNameLst>
                                      </p:cBhvr>
                                      <p:tavLst>
                                        <p:tav tm="0">
                                          <p:val>
                                            <p:strVal val="#ppt_x-#ppt_w*1.125000"/>
                                          </p:val>
                                        </p:tav>
                                        <p:tav tm="100000">
                                          <p:val>
                                            <p:strVal val="#ppt_x"/>
                                          </p:val>
                                        </p:tav>
                                      </p:tavLst>
                                    </p:anim>
                                    <p:animEffect transition="in" filter="wipe(right)">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17" grpId="0" animBg="1"/>
      <p:bldP spid="8" grpId="0" animBg="1"/>
      <p:bldP spid="6" grpId="0" animBg="1"/>
      <p:bldP spid="13" grpId="0" animBg="1"/>
      <p:bldP spid="22" grpId="0" animBg="1"/>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73372"/>
            <a:ext cx="11656263" cy="1077218"/>
          </a:xfrm>
          <a:prstGeom prst="rect">
            <a:avLst/>
          </a:prstGeom>
          <a:noFill/>
        </p:spPr>
        <p:txBody>
          <a:bodyPr wrap="square">
            <a:spAutoFit/>
          </a:bodyPr>
          <a:lstStyle/>
          <a:p>
            <a:pPr>
              <a:defRPr/>
            </a:pPr>
            <a:r>
              <a:rPr kumimoji="0" lang="en-US" altLang="en-US" sz="32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What would be the benefit for </a:t>
            </a:r>
            <a:r>
              <a:rPr lang="en-US" altLang="en-US" sz="3200" b="1" dirty="0">
                <a:ea typeface="DengXian" panose="02010600030101010101" pitchFamily="2" charset="-122"/>
                <a:cs typeface="Calibri" panose="020F0502020204030204" pitchFamily="34" charset="0"/>
              </a:rPr>
              <a:t>SCS </a:t>
            </a:r>
            <a:r>
              <a:rPr kumimoji="0" lang="en-US" altLang="en-US" sz="32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to join </a:t>
            </a:r>
            <a:r>
              <a:rPr lang="en-US" altLang="en-US" sz="3200" b="1" dirty="0">
                <a:ea typeface="DengXian" panose="02010600030101010101" pitchFamily="2" charset="-122"/>
                <a:cs typeface="Calibri" panose="020F0502020204030204" pitchFamily="34" charset="0"/>
              </a:rPr>
              <a:t>Industry</a:t>
            </a:r>
            <a:r>
              <a:rPr kumimoji="0" lang="en-US" altLang="en-US" sz="3200" b="1" i="0" u="none" strike="noStrike" cap="none" normalizeH="0" baseline="0" dirty="0">
                <a:ln>
                  <a:noFill/>
                </a:ln>
                <a:solidFill>
                  <a:schemeClr val="tx1"/>
                </a:solidFill>
                <a:effectLst/>
                <a:latin typeface="Calibri" panose="020F0502020204030204" pitchFamily="34" charset="0"/>
                <a:ea typeface="DengXian" panose="02010600030101010101" pitchFamily="2" charset="-122"/>
                <a:cs typeface="Calibri" panose="020F0502020204030204" pitchFamily="34" charset="0"/>
              </a:rPr>
              <a:t> Autonomous Networks Project?</a:t>
            </a:r>
            <a:r>
              <a:rPr lang="en-US" altLang="zh-CN" sz="3200" dirty="0"/>
              <a:t> </a:t>
            </a:r>
            <a:endParaRPr lang="zh-CN" altLang="en-US" sz="3200" dirty="0"/>
          </a:p>
        </p:txBody>
      </p:sp>
      <p:sp>
        <p:nvSpPr>
          <p:cNvPr id="3" name="Rectangle 3">
            <a:extLst>
              <a:ext uri="{FF2B5EF4-FFF2-40B4-BE49-F238E27FC236}">
                <a16:creationId xmlns:a16="http://schemas.microsoft.com/office/drawing/2014/main" id="{67714DDB-741A-4C3E-B320-456937D569D5}"/>
              </a:ext>
            </a:extLst>
          </p:cNvPr>
          <p:cNvSpPr>
            <a:spLocks noChangeArrowheads="1"/>
          </p:cNvSpPr>
          <p:nvPr/>
        </p:nvSpPr>
        <p:spPr bwMode="auto">
          <a:xfrm>
            <a:off x="664797" y="1536360"/>
            <a:ext cx="1033272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 </a:t>
            </a:r>
            <a:endParaRPr kumimoji="0" lang="en-US" altLang="en-US" sz="1100" b="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Autonomous Networks (AN) is the most ambitious project the industry ever taken. The work in standard organization will have profound impact to CSP, OSS/BSS vendors and equipment vendors. The work is just started. By joining the TMF project, </a:t>
            </a:r>
            <a:r>
              <a:rPr lang="en-US" altLang="en-US" dirty="0">
                <a:ea typeface="DengXian" panose="02010600030101010101" pitchFamily="2" charset="-122"/>
                <a:cs typeface="Calibri" panose="020F0502020204030204" pitchFamily="34" charset="0"/>
              </a:rPr>
              <a:t>SCS</a:t>
            </a: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 can :</a:t>
            </a:r>
          </a:p>
          <a:p>
            <a:pPr marR="0" lvl="0" algn="l" defTabSz="914400" rtl="0" eaLnBrk="0" fontAlgn="base" latinLnBrk="0" hangingPunct="0">
              <a:lnSpc>
                <a:spcPct val="10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endParaRPr>
          </a:p>
          <a:p>
            <a:pPr marL="171450" indent="-1714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Ensure AN fits </a:t>
            </a:r>
            <a:r>
              <a:rPr lang="en-US" altLang="en-US" dirty="0">
                <a:ea typeface="DengXian" panose="02010600030101010101" pitchFamily="2" charset="-122"/>
                <a:cs typeface="Calibri" panose="020F0502020204030204" pitchFamily="34" charset="0"/>
              </a:rPr>
              <a:t>SCS</a:t>
            </a: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 long term </a:t>
            </a:r>
            <a:r>
              <a:rPr lang="en-US" altLang="en-US" dirty="0">
                <a:ea typeface="DengXian" panose="02010600030101010101" pitchFamily="2" charset="-122"/>
                <a:cs typeface="Calibri" panose="020F0502020204030204" pitchFamily="34" charset="0"/>
              </a:rPr>
              <a:t>digital transformation </a:t>
            </a: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strategy,</a:t>
            </a:r>
          </a:p>
          <a:p>
            <a:pPr marL="171450" indent="-1714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Influence by participation,</a:t>
            </a:r>
            <a:endParaRPr lang="en-US" altLang="en-US" sz="1100" dirty="0"/>
          </a:p>
          <a:p>
            <a:pPr marL="171450" indent="-1714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Identify the pain points and key use cases that AN should focus on,</a:t>
            </a:r>
          </a:p>
          <a:p>
            <a:pPr marL="171450" indent="-1714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Share, learn, contribute and innovate with the industry.</a:t>
            </a:r>
            <a:endParaRPr lang="en-US" altLang="en-US" sz="1100" dirty="0"/>
          </a:p>
          <a:p>
            <a:pPr marL="171450" indent="-171450" eaLnBrk="0" fontAlgn="base" hangingPunct="0">
              <a:spcBef>
                <a:spcPct val="0"/>
              </a:spcBef>
              <a:spcAft>
                <a:spcPct val="0"/>
              </a:spcAft>
              <a:buFont typeface="Arial" panose="020B0604020202020204" pitchFamily="34" charset="0"/>
              <a:buChar char="•"/>
            </a:pP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Establish </a:t>
            </a:r>
            <a:r>
              <a:rPr lang="en-US" altLang="en-US" dirty="0">
                <a:ea typeface="DengXian" panose="02010600030101010101" pitchFamily="2" charset="-122"/>
                <a:cs typeface="Calibri" panose="020F0502020204030204" pitchFamily="34" charset="0"/>
              </a:rPr>
              <a:t>SCS</a:t>
            </a: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 as the most technology savvy CSP in </a:t>
            </a:r>
            <a:r>
              <a:rPr lang="en-US" altLang="en-US" dirty="0">
                <a:ea typeface="DengXian" panose="02010600030101010101" pitchFamily="2" charset="-122"/>
                <a:cs typeface="Calibri" panose="020F0502020204030204" pitchFamily="34" charset="0"/>
              </a:rPr>
              <a:t>Europe</a:t>
            </a:r>
            <a:r>
              <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rPr>
              <a:t> and long-term success.</a:t>
            </a:r>
          </a:p>
          <a:p>
            <a:pPr marL="171450" indent="-171450" eaLnBrk="0" fontAlgn="base" hangingPunct="0">
              <a:spcBef>
                <a:spcPct val="0"/>
              </a:spcBef>
              <a:spcAft>
                <a:spcPct val="0"/>
              </a:spcAft>
              <a:buFont typeface="Arial" panose="020B0604020202020204" pitchFamily="34" charset="0"/>
              <a:buChar char="•"/>
            </a:pPr>
            <a:r>
              <a:rPr lang="en-US" altLang="en-US" dirty="0">
                <a:ea typeface="DengXian" panose="02010600030101010101" pitchFamily="2" charset="-122"/>
                <a:cs typeface="Calibri" panose="020F0502020204030204" pitchFamily="34" charset="0"/>
              </a:rPr>
              <a:t>Participate to </a:t>
            </a:r>
            <a:r>
              <a:rPr lang="en-US" altLang="en-US" dirty="0" err="1">
                <a:ea typeface="DengXian" panose="02010600030101010101" pitchFamily="2" charset="-122"/>
                <a:cs typeface="Calibri" panose="020F0502020204030204" pitchFamily="34" charset="0"/>
              </a:rPr>
              <a:t>NaaS</a:t>
            </a:r>
            <a:r>
              <a:rPr lang="en-US" altLang="en-US" dirty="0">
                <a:ea typeface="DengXian" panose="02010600030101010101" pitchFamily="2" charset="-122"/>
                <a:cs typeface="Calibri" panose="020F0502020204030204" pitchFamily="34" charset="0"/>
              </a:rPr>
              <a:t>/AN catalyst project to demonstrate </a:t>
            </a:r>
            <a:r>
              <a:rPr lang="en-US" altLang="en-US" dirty="0" err="1">
                <a:ea typeface="DengXian" panose="02010600030101010101" pitchFamily="2" charset="-122"/>
                <a:cs typeface="Calibri" panose="020F0502020204030204" pitchFamily="34" charset="0"/>
              </a:rPr>
              <a:t>NaaS</a:t>
            </a:r>
            <a:r>
              <a:rPr lang="en-US" altLang="en-US" dirty="0">
                <a:ea typeface="DengXian" panose="02010600030101010101" pitchFamily="2" charset="-122"/>
                <a:cs typeface="Calibri" panose="020F0502020204030204" pitchFamily="34" charset="0"/>
              </a:rPr>
              <a:t>/AN benefits and feasibilities. </a:t>
            </a:r>
            <a:endParaRPr kumimoji="0" lang="en-US" altLang="en-US" b="0" i="0" u="none" strike="noStrike" cap="none" normalizeH="0" baseline="0" dirty="0">
              <a:ln>
                <a:noFill/>
              </a:ln>
              <a:solidFill>
                <a:schemeClr val="tx1"/>
              </a:solidFill>
              <a:effectLst/>
              <a:ea typeface="DengXian" panose="02010600030101010101" pitchFamily="2" charset="-122"/>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228230155"/>
      </p:ext>
    </p:extLst>
  </p:cSld>
  <p:clrMapOvr>
    <a:masterClrMapping/>
  </p:clrMapOvr>
  <p:transition spd="slow">
    <p:checke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20663" y="228600"/>
            <a:ext cx="10871694" cy="677108"/>
          </a:xfrm>
          <a:prstGeom prst="rect">
            <a:avLst/>
          </a:prstGeom>
          <a:noFill/>
        </p:spPr>
        <p:txBody>
          <a:bodyPr wrap="none">
            <a:spAutoFit/>
          </a:bodyPr>
          <a:lstStyle/>
          <a:p>
            <a:pPr eaLnBrk="1" fontAlgn="auto" hangingPunct="1">
              <a:spcBef>
                <a:spcPts val="0"/>
              </a:spcBef>
              <a:spcAft>
                <a:spcPts val="0"/>
              </a:spcAft>
              <a:defRPr/>
            </a:pPr>
            <a:r>
              <a:rPr lang="en-US" altLang="zh-CN" sz="3800" dirty="0"/>
              <a:t> Simplify IT and CT Interaction with  </a:t>
            </a:r>
            <a:r>
              <a:rPr lang="en-US" altLang="zh-CN" sz="3800" dirty="0" err="1"/>
              <a:t>NaaS</a:t>
            </a:r>
            <a:r>
              <a:rPr lang="en-US" altLang="zh-CN" sz="3800" dirty="0"/>
              <a:t> Architecture</a:t>
            </a:r>
            <a:endParaRPr lang="zh-CN" altLang="en-US" sz="3800" dirty="0"/>
          </a:p>
        </p:txBody>
      </p:sp>
      <p:pic>
        <p:nvPicPr>
          <p:cNvPr id="36" name="Picture 4">
            <a:extLst>
              <a:ext uri="{FF2B5EF4-FFF2-40B4-BE49-F238E27FC236}">
                <a16:creationId xmlns:a16="http://schemas.microsoft.com/office/drawing/2014/main" id="{E8B50C28-C6FE-4DE1-A7FF-DFC69F2C9A61}"/>
              </a:ext>
            </a:extLst>
          </p:cNvPr>
          <p:cNvPicPr>
            <a:picLocks noChangeAspect="1"/>
          </p:cNvPicPr>
          <p:nvPr/>
        </p:nvPicPr>
        <p:blipFill>
          <a:blip r:embed="rId2"/>
          <a:stretch>
            <a:fillRect/>
          </a:stretch>
        </p:blipFill>
        <p:spPr>
          <a:xfrm>
            <a:off x="7223832" y="2164055"/>
            <a:ext cx="3706923" cy="2619091"/>
          </a:xfrm>
          <a:prstGeom prst="rect">
            <a:avLst/>
          </a:prstGeom>
        </p:spPr>
      </p:pic>
      <p:pic>
        <p:nvPicPr>
          <p:cNvPr id="37" name="Picture 6">
            <a:extLst>
              <a:ext uri="{FF2B5EF4-FFF2-40B4-BE49-F238E27FC236}">
                <a16:creationId xmlns:a16="http://schemas.microsoft.com/office/drawing/2014/main" id="{A43BB9E9-4517-4772-8353-48BD089DA566}"/>
              </a:ext>
            </a:extLst>
          </p:cNvPr>
          <p:cNvPicPr>
            <a:picLocks noChangeAspect="1"/>
          </p:cNvPicPr>
          <p:nvPr/>
        </p:nvPicPr>
        <p:blipFill>
          <a:blip r:embed="rId3"/>
          <a:stretch>
            <a:fillRect/>
          </a:stretch>
        </p:blipFill>
        <p:spPr>
          <a:xfrm>
            <a:off x="1519417" y="2138019"/>
            <a:ext cx="3705768" cy="2645128"/>
          </a:xfrm>
          <a:prstGeom prst="rect">
            <a:avLst/>
          </a:prstGeom>
        </p:spPr>
      </p:pic>
      <p:sp>
        <p:nvSpPr>
          <p:cNvPr id="69" name="Arrow: Right 7">
            <a:extLst>
              <a:ext uri="{FF2B5EF4-FFF2-40B4-BE49-F238E27FC236}">
                <a16:creationId xmlns:a16="http://schemas.microsoft.com/office/drawing/2014/main" id="{8CBB2DAB-45D2-4B95-87DC-D584E7E9F975}"/>
              </a:ext>
            </a:extLst>
          </p:cNvPr>
          <p:cNvSpPr/>
          <p:nvPr/>
        </p:nvSpPr>
        <p:spPr>
          <a:xfrm>
            <a:off x="5696834" y="2983791"/>
            <a:ext cx="1055349" cy="893265"/>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11">
            <a:extLst>
              <a:ext uri="{FF2B5EF4-FFF2-40B4-BE49-F238E27FC236}">
                <a16:creationId xmlns:a16="http://schemas.microsoft.com/office/drawing/2014/main" id="{0268E5D7-81C5-49C8-A3EF-BF3ACE94AF2F}"/>
              </a:ext>
            </a:extLst>
          </p:cNvPr>
          <p:cNvSpPr txBox="1"/>
          <p:nvPr/>
        </p:nvSpPr>
        <p:spPr>
          <a:xfrm>
            <a:off x="737122" y="4924132"/>
            <a:ext cx="5487386" cy="850682"/>
          </a:xfrm>
          <a:prstGeom prst="rect">
            <a:avLst/>
          </a:prstGeom>
          <a:noFill/>
        </p:spPr>
        <p:txBody>
          <a:bodyPr wrap="square">
            <a:spAutoFit/>
          </a:bodyPr>
          <a:lstStyle/>
          <a:p>
            <a:pPr algn="ctr">
              <a:lnSpc>
                <a:spcPct val="120000"/>
              </a:lnSpc>
            </a:pPr>
            <a:r>
              <a:rPr lang="en-US" sz="1400" b="0" i="0" dirty="0">
                <a:solidFill>
                  <a:srgbClr val="1A1A1A"/>
                </a:solidFill>
                <a:effectLst/>
                <a:latin typeface="+mn-lt"/>
              </a:rPr>
              <a:t> </a:t>
            </a:r>
            <a:r>
              <a:rPr lang="en-US" sz="1400" b="1" dirty="0">
                <a:latin typeface="+mn-lt"/>
              </a:rPr>
              <a:t>T</a:t>
            </a:r>
            <a:r>
              <a:rPr lang="en-US" sz="1400" b="1" i="0" dirty="0">
                <a:effectLst/>
                <a:latin typeface="+mn-lt"/>
              </a:rPr>
              <a:t>ightly IT/CT coupled</a:t>
            </a:r>
            <a:r>
              <a:rPr lang="en-US" sz="1400" dirty="0">
                <a:latin typeface="+mn-lt"/>
              </a:rPr>
              <a:t>  </a:t>
            </a:r>
            <a:r>
              <a:rPr lang="en-US" sz="1400" b="1" dirty="0">
                <a:latin typeface="+mn-lt"/>
              </a:rPr>
              <a:t>silos</a:t>
            </a:r>
          </a:p>
          <a:p>
            <a:pPr algn="ctr">
              <a:lnSpc>
                <a:spcPct val="120000"/>
              </a:lnSpc>
            </a:pPr>
            <a:r>
              <a:rPr lang="en-US" sz="1400" b="1" dirty="0">
                <a:latin typeface="+mn-lt"/>
              </a:rPr>
              <a:t>Mesh integration points</a:t>
            </a:r>
          </a:p>
          <a:p>
            <a:pPr algn="ctr">
              <a:lnSpc>
                <a:spcPct val="120000"/>
              </a:lnSpc>
            </a:pPr>
            <a:r>
              <a:rPr lang="en-US" sz="1400" b="1" dirty="0">
                <a:latin typeface="+mn-lt"/>
              </a:rPr>
              <a:t>Expense and Slow</a:t>
            </a:r>
            <a:endParaRPr lang="en-US" sz="1400" b="1" i="0" dirty="0">
              <a:effectLst/>
              <a:latin typeface="+mn-lt"/>
            </a:endParaRPr>
          </a:p>
        </p:txBody>
      </p:sp>
      <p:sp>
        <p:nvSpPr>
          <p:cNvPr id="72" name="TextBox 13">
            <a:extLst>
              <a:ext uri="{FF2B5EF4-FFF2-40B4-BE49-F238E27FC236}">
                <a16:creationId xmlns:a16="http://schemas.microsoft.com/office/drawing/2014/main" id="{19C51652-A3F1-4F15-9FEF-9D103BEB1F1A}"/>
              </a:ext>
            </a:extLst>
          </p:cNvPr>
          <p:cNvSpPr txBox="1"/>
          <p:nvPr/>
        </p:nvSpPr>
        <p:spPr>
          <a:xfrm>
            <a:off x="6493151" y="5009669"/>
            <a:ext cx="5168283" cy="1502399"/>
          </a:xfrm>
          <a:prstGeom prst="rect">
            <a:avLst/>
          </a:prstGeom>
          <a:noFill/>
        </p:spPr>
        <p:txBody>
          <a:bodyPr wrap="square">
            <a:spAutoFit/>
          </a:bodyPr>
          <a:lstStyle/>
          <a:p>
            <a:pPr algn="ctr">
              <a:lnSpc>
                <a:spcPct val="110000"/>
              </a:lnSpc>
            </a:pPr>
            <a:r>
              <a:rPr lang="en-US" sz="1400" b="1" dirty="0">
                <a:latin typeface="+mn-lt"/>
              </a:rPr>
              <a:t>Separation of concerns</a:t>
            </a:r>
          </a:p>
          <a:p>
            <a:pPr algn="ctr">
              <a:lnSpc>
                <a:spcPct val="110000"/>
              </a:lnSpc>
            </a:pPr>
            <a:r>
              <a:rPr lang="en-US" sz="1400" b="1" i="0" dirty="0">
                <a:effectLst/>
                <a:latin typeface="+mn-lt"/>
              </a:rPr>
              <a:t>Decouple the OSS and network layers.</a:t>
            </a:r>
          </a:p>
          <a:p>
            <a:pPr algn="ctr">
              <a:lnSpc>
                <a:spcPct val="110000"/>
              </a:lnSpc>
            </a:pPr>
            <a:r>
              <a:rPr lang="en-US" sz="1400" b="1" i="0" dirty="0">
                <a:effectLst/>
                <a:latin typeface="+mn-lt"/>
              </a:rPr>
              <a:t>Greatly reduce number of integration points</a:t>
            </a:r>
          </a:p>
          <a:p>
            <a:pPr algn="ctr">
              <a:lnSpc>
                <a:spcPct val="110000"/>
              </a:lnSpc>
            </a:pPr>
            <a:r>
              <a:rPr lang="en-US" sz="1400" b="1" i="0" dirty="0">
                <a:effectLst/>
                <a:latin typeface="+mn-lt"/>
              </a:rPr>
              <a:t> </a:t>
            </a:r>
            <a:r>
              <a:rPr lang="en-US" sz="1400" b="1" dirty="0">
                <a:latin typeface="+mn-lt"/>
              </a:rPr>
              <a:t>E</a:t>
            </a:r>
            <a:r>
              <a:rPr lang="en-US" sz="1400" b="1" i="0" dirty="0">
                <a:effectLst/>
                <a:latin typeface="+mn-lt"/>
              </a:rPr>
              <a:t>nabling E2E automation </a:t>
            </a:r>
          </a:p>
          <a:p>
            <a:pPr algn="ctr">
              <a:lnSpc>
                <a:spcPct val="110000"/>
              </a:lnSpc>
            </a:pPr>
            <a:r>
              <a:rPr lang="en-US" sz="1400" b="1" i="0" dirty="0">
                <a:effectLst/>
                <a:latin typeface="+mn-lt"/>
              </a:rPr>
              <a:t>Deliver fast time to market product offering </a:t>
            </a:r>
          </a:p>
          <a:p>
            <a:pPr algn="ctr">
              <a:lnSpc>
                <a:spcPct val="110000"/>
              </a:lnSpc>
            </a:pPr>
            <a:r>
              <a:rPr lang="en-US" sz="1400" b="1" dirty="0">
                <a:latin typeface="+mn-lt"/>
              </a:rPr>
              <a:t>Open new revenue stream potential</a:t>
            </a:r>
          </a:p>
        </p:txBody>
      </p:sp>
      <p:sp>
        <p:nvSpPr>
          <p:cNvPr id="73" name="TextBox 12">
            <a:extLst>
              <a:ext uri="{FF2B5EF4-FFF2-40B4-BE49-F238E27FC236}">
                <a16:creationId xmlns:a16="http://schemas.microsoft.com/office/drawing/2014/main" id="{D90BCBCD-5262-40E8-9FFA-A865FA8D99C4}"/>
              </a:ext>
            </a:extLst>
          </p:cNvPr>
          <p:cNvSpPr txBox="1"/>
          <p:nvPr/>
        </p:nvSpPr>
        <p:spPr>
          <a:xfrm>
            <a:off x="2102145" y="1148212"/>
            <a:ext cx="7987709" cy="369332"/>
          </a:xfrm>
          <a:prstGeom prst="rect">
            <a:avLst/>
          </a:prstGeom>
          <a:noFill/>
        </p:spPr>
        <p:txBody>
          <a:bodyPr wrap="square">
            <a:spAutoFit/>
          </a:bodyPr>
          <a:lstStyle/>
          <a:p>
            <a:pPr algn="ctr"/>
            <a:r>
              <a:rPr lang="en-US" sz="1800" b="1" dirty="0">
                <a:solidFill>
                  <a:srgbClr val="C00000"/>
                </a:solidFill>
              </a:rPr>
              <a:t>Decouple BSS/OSS and Network Layers and Utilize X-as-a-Service Model</a:t>
            </a:r>
            <a:endParaRPr lang="en-US" dirty="0">
              <a:solidFill>
                <a:srgbClr val="C00000"/>
              </a:solidFill>
            </a:endParaRPr>
          </a:p>
        </p:txBody>
      </p:sp>
    </p:spTree>
    <p:extLst>
      <p:ext uri="{BB962C8B-B14F-4D97-AF65-F5344CB8AC3E}">
        <p14:creationId xmlns:p14="http://schemas.microsoft.com/office/powerpoint/2010/main" val="2388935625"/>
      </p:ext>
    </p:extLst>
  </p:cSld>
  <p:clrMapOvr>
    <a:masterClrMapping/>
  </p:clrMapOvr>
  <p:transition spd="slow">
    <p:checke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20663" y="228600"/>
            <a:ext cx="7802905" cy="677108"/>
          </a:xfrm>
          <a:prstGeom prst="rect">
            <a:avLst/>
          </a:prstGeom>
          <a:noFill/>
        </p:spPr>
        <p:txBody>
          <a:bodyPr wrap="none">
            <a:spAutoFit/>
          </a:bodyPr>
          <a:lstStyle/>
          <a:p>
            <a:pPr eaLnBrk="1" fontAlgn="auto" hangingPunct="1">
              <a:spcBef>
                <a:spcPts val="0"/>
              </a:spcBef>
              <a:spcAft>
                <a:spcPts val="0"/>
              </a:spcAft>
              <a:defRPr/>
            </a:pPr>
            <a:r>
              <a:rPr lang="en-US" altLang="zh-CN" sz="3800" dirty="0"/>
              <a:t>Same Principles and Different Focuses </a:t>
            </a:r>
            <a:endParaRPr lang="zh-CN" altLang="en-US" sz="3800" dirty="0"/>
          </a:p>
        </p:txBody>
      </p:sp>
      <p:grpSp>
        <p:nvGrpSpPr>
          <p:cNvPr id="35" name="组合 34"/>
          <p:cNvGrpSpPr/>
          <p:nvPr/>
        </p:nvGrpSpPr>
        <p:grpSpPr>
          <a:xfrm>
            <a:off x="252177" y="1703977"/>
            <a:ext cx="11685823" cy="4218602"/>
            <a:chOff x="211537" y="1775097"/>
            <a:chExt cx="11685823" cy="4218602"/>
          </a:xfrm>
        </p:grpSpPr>
        <p:grpSp>
          <p:nvGrpSpPr>
            <p:cNvPr id="36" name="Group 128">
              <a:extLst>
                <a:ext uri="{FF2B5EF4-FFF2-40B4-BE49-F238E27FC236}">
                  <a16:creationId xmlns:a16="http://schemas.microsoft.com/office/drawing/2014/main" id="{783792D9-AF24-4A4D-988A-B376B5DDF10E}"/>
                </a:ext>
              </a:extLst>
            </p:cNvPr>
            <p:cNvGrpSpPr/>
            <p:nvPr/>
          </p:nvGrpSpPr>
          <p:grpSpPr>
            <a:xfrm>
              <a:off x="211537" y="1775097"/>
              <a:ext cx="11685823" cy="3644444"/>
              <a:chOff x="310843" y="1684640"/>
              <a:chExt cx="11867835" cy="3644444"/>
            </a:xfrm>
          </p:grpSpPr>
          <p:sp>
            <p:nvSpPr>
              <p:cNvPr id="78" name="TextBox 5">
                <a:extLst>
                  <a:ext uri="{FF2B5EF4-FFF2-40B4-BE49-F238E27FC236}">
                    <a16:creationId xmlns:a16="http://schemas.microsoft.com/office/drawing/2014/main" id="{304E90F2-A74D-46C6-A9C3-AB668C820B1B}"/>
                  </a:ext>
                </a:extLst>
              </p:cNvPr>
              <p:cNvSpPr txBox="1"/>
              <p:nvPr/>
            </p:nvSpPr>
            <p:spPr>
              <a:xfrm>
                <a:off x="4687503" y="1684640"/>
                <a:ext cx="3317896" cy="276999"/>
              </a:xfrm>
              <a:prstGeom prst="rect">
                <a:avLst/>
              </a:prstGeom>
              <a:noFill/>
            </p:spPr>
            <p:txBody>
              <a:bodyPr wrap="none" rtlCol="0">
                <a:spAutoFit/>
              </a:bodyPr>
              <a:lstStyle/>
              <a:p>
                <a:r>
                  <a:rPr lang="en-US" altLang="zh-CN" sz="1200" dirty="0"/>
                  <a:t>ETSI ZSM</a:t>
                </a:r>
                <a:r>
                  <a:rPr lang="zh-CN" altLang="en-US" sz="1200" dirty="0"/>
                  <a:t>（</a:t>
                </a:r>
                <a:r>
                  <a:rPr lang="en-US" altLang="zh-CN" sz="1200" dirty="0"/>
                  <a:t>Zero Touch Management) Architecture</a:t>
                </a:r>
                <a:endParaRPr lang="en-US" sz="1200" dirty="0"/>
              </a:p>
            </p:txBody>
          </p:sp>
          <p:pic>
            <p:nvPicPr>
              <p:cNvPr id="79" name="Picture 123">
                <a:extLst>
                  <a:ext uri="{FF2B5EF4-FFF2-40B4-BE49-F238E27FC236}">
                    <a16:creationId xmlns:a16="http://schemas.microsoft.com/office/drawing/2014/main" id="{E8F5E041-F833-4FAF-854B-1F792F2A8F57}"/>
                  </a:ext>
                </a:extLst>
              </p:cNvPr>
              <p:cNvPicPr>
                <a:picLocks noChangeAspect="1"/>
              </p:cNvPicPr>
              <p:nvPr/>
            </p:nvPicPr>
            <p:blipFill>
              <a:blip r:embed="rId2"/>
              <a:stretch>
                <a:fillRect/>
              </a:stretch>
            </p:blipFill>
            <p:spPr>
              <a:xfrm>
                <a:off x="310843" y="1964561"/>
                <a:ext cx="3932641" cy="3364523"/>
              </a:xfrm>
              <a:prstGeom prst="rect">
                <a:avLst/>
              </a:prstGeom>
              <a:ln>
                <a:noFill/>
              </a:ln>
              <a:effectLst>
                <a:outerShdw blurRad="292100" dist="139700" dir="2700000" algn="tl" rotWithShape="0">
                  <a:srgbClr val="333333">
                    <a:alpha val="65000"/>
                  </a:srgbClr>
                </a:outerShdw>
              </a:effectLst>
            </p:spPr>
          </p:pic>
          <p:sp>
            <p:nvSpPr>
              <p:cNvPr id="80" name="TextBox 125">
                <a:extLst>
                  <a:ext uri="{FF2B5EF4-FFF2-40B4-BE49-F238E27FC236}">
                    <a16:creationId xmlns:a16="http://schemas.microsoft.com/office/drawing/2014/main" id="{6A0598A7-2C32-4E16-B2AC-55B7CFCE958D}"/>
                  </a:ext>
                </a:extLst>
              </p:cNvPr>
              <p:cNvSpPr txBox="1"/>
              <p:nvPr/>
            </p:nvSpPr>
            <p:spPr>
              <a:xfrm>
                <a:off x="1154355" y="1684640"/>
                <a:ext cx="1590307" cy="276999"/>
              </a:xfrm>
              <a:prstGeom prst="rect">
                <a:avLst/>
              </a:prstGeom>
              <a:noFill/>
            </p:spPr>
            <p:txBody>
              <a:bodyPr wrap="none" rtlCol="0">
                <a:spAutoFit/>
              </a:bodyPr>
              <a:lstStyle/>
              <a:p>
                <a:r>
                  <a:rPr lang="en-US" altLang="zh-CN" sz="1200" dirty="0"/>
                  <a:t>TMF ODA Architecture</a:t>
                </a:r>
                <a:endParaRPr lang="en-US" sz="1200" dirty="0"/>
              </a:p>
            </p:txBody>
          </p:sp>
          <p:sp>
            <p:nvSpPr>
              <p:cNvPr id="81" name="TextBox 127">
                <a:extLst>
                  <a:ext uri="{FF2B5EF4-FFF2-40B4-BE49-F238E27FC236}">
                    <a16:creationId xmlns:a16="http://schemas.microsoft.com/office/drawing/2014/main" id="{AA951FA9-4E0F-4695-82EB-0F92EC44A03B}"/>
                  </a:ext>
                </a:extLst>
              </p:cNvPr>
              <p:cNvSpPr txBox="1"/>
              <p:nvPr/>
            </p:nvSpPr>
            <p:spPr>
              <a:xfrm>
                <a:off x="8483051" y="1684640"/>
                <a:ext cx="3695627" cy="276999"/>
              </a:xfrm>
              <a:prstGeom prst="rect">
                <a:avLst/>
              </a:prstGeom>
              <a:noFill/>
            </p:spPr>
            <p:txBody>
              <a:bodyPr wrap="none" rtlCol="0">
                <a:spAutoFit/>
              </a:bodyPr>
              <a:lstStyle/>
              <a:p>
                <a:r>
                  <a:rPr lang="en-US" altLang="zh-CN" sz="1200" dirty="0"/>
                  <a:t>MEF LSO</a:t>
                </a:r>
                <a:r>
                  <a:rPr lang="zh-CN" altLang="en-US" sz="1200" dirty="0"/>
                  <a:t>（</a:t>
                </a:r>
                <a:r>
                  <a:rPr lang="en-US" altLang="zh-CN" sz="1200" dirty="0"/>
                  <a:t>Life-cycle Service Orchestration) Architecture</a:t>
                </a:r>
                <a:endParaRPr lang="en-US" sz="1200" dirty="0"/>
              </a:p>
            </p:txBody>
          </p:sp>
          <p:pic>
            <p:nvPicPr>
              <p:cNvPr id="82" name="Picture 4">
                <a:extLst>
                  <a:ext uri="{FF2B5EF4-FFF2-40B4-BE49-F238E27FC236}">
                    <a16:creationId xmlns:a16="http://schemas.microsoft.com/office/drawing/2014/main" id="{8BA704A7-F76E-4C02-AC09-C404AF81045D}"/>
                  </a:ext>
                </a:extLst>
              </p:cNvPr>
              <p:cNvPicPr>
                <a:picLocks noChangeAspect="1"/>
              </p:cNvPicPr>
              <p:nvPr/>
            </p:nvPicPr>
            <p:blipFill>
              <a:blip r:embed="rId3"/>
              <a:stretch>
                <a:fillRect/>
              </a:stretch>
            </p:blipFill>
            <p:spPr>
              <a:xfrm>
                <a:off x="4316361" y="1964561"/>
                <a:ext cx="4119719" cy="3364523"/>
              </a:xfrm>
              <a:prstGeom prst="rect">
                <a:avLst/>
              </a:prstGeom>
              <a:ln>
                <a:noFill/>
              </a:ln>
              <a:effectLst>
                <a:outerShdw blurRad="292100" dist="139700" dir="2700000" algn="tl" rotWithShape="0">
                  <a:srgbClr val="333333">
                    <a:alpha val="65000"/>
                  </a:srgbClr>
                </a:outerShdw>
              </a:effectLst>
            </p:spPr>
          </p:pic>
          <p:pic>
            <p:nvPicPr>
              <p:cNvPr id="83" name="Picture 121">
                <a:extLst>
                  <a:ext uri="{FF2B5EF4-FFF2-40B4-BE49-F238E27FC236}">
                    <a16:creationId xmlns:a16="http://schemas.microsoft.com/office/drawing/2014/main" id="{3A33BC94-F731-4427-A61A-5D6D388C1FC0}"/>
                  </a:ext>
                </a:extLst>
              </p:cNvPr>
              <p:cNvPicPr>
                <a:picLocks noChangeAspect="1"/>
              </p:cNvPicPr>
              <p:nvPr/>
            </p:nvPicPr>
            <p:blipFill>
              <a:blip r:embed="rId4"/>
              <a:stretch>
                <a:fillRect/>
              </a:stretch>
            </p:blipFill>
            <p:spPr>
              <a:xfrm>
                <a:off x="8483051" y="1964561"/>
                <a:ext cx="3630294" cy="3364523"/>
              </a:xfrm>
              <a:prstGeom prst="rect">
                <a:avLst/>
              </a:prstGeom>
              <a:ln>
                <a:noFill/>
              </a:ln>
              <a:effectLst>
                <a:outerShdw blurRad="292100" dist="139700" dir="2700000" algn="tl" rotWithShape="0">
                  <a:srgbClr val="333333">
                    <a:alpha val="65000"/>
                  </a:srgbClr>
                </a:outerShdw>
              </a:effectLst>
            </p:spPr>
          </p:pic>
        </p:grpSp>
        <p:sp>
          <p:nvSpPr>
            <p:cNvPr id="37" name="TextBox 130">
              <a:extLst>
                <a:ext uri="{FF2B5EF4-FFF2-40B4-BE49-F238E27FC236}">
                  <a16:creationId xmlns:a16="http://schemas.microsoft.com/office/drawing/2014/main" id="{80FF0D6F-D97E-49B8-BF65-6F19FAC89118}"/>
                </a:ext>
              </a:extLst>
            </p:cNvPr>
            <p:cNvSpPr txBox="1"/>
            <p:nvPr/>
          </p:nvSpPr>
          <p:spPr>
            <a:xfrm>
              <a:off x="396045" y="5685921"/>
              <a:ext cx="3049168" cy="307777"/>
            </a:xfrm>
            <a:prstGeom prst="rect">
              <a:avLst/>
            </a:prstGeom>
            <a:noFill/>
          </p:spPr>
          <p:txBody>
            <a:bodyPr wrap="none" rtlCol="0">
              <a:spAutoFit/>
            </a:bodyPr>
            <a:lstStyle/>
            <a:p>
              <a:pPr algn="ctr"/>
              <a:r>
                <a:rPr lang="en-US" sz="1400" b="1" dirty="0"/>
                <a:t>Simplify  BOS and Network Integration</a:t>
              </a:r>
            </a:p>
          </p:txBody>
        </p:sp>
        <p:sp>
          <p:nvSpPr>
            <p:cNvPr id="69" name="TextBox 132">
              <a:extLst>
                <a:ext uri="{FF2B5EF4-FFF2-40B4-BE49-F238E27FC236}">
                  <a16:creationId xmlns:a16="http://schemas.microsoft.com/office/drawing/2014/main" id="{FF08E569-8A3B-4B9A-9FD0-5198D8D67E9A}"/>
                </a:ext>
              </a:extLst>
            </p:cNvPr>
            <p:cNvSpPr txBox="1"/>
            <p:nvPr/>
          </p:nvSpPr>
          <p:spPr>
            <a:xfrm>
              <a:off x="8364318" y="5685921"/>
              <a:ext cx="3502562" cy="307777"/>
            </a:xfrm>
            <a:prstGeom prst="rect">
              <a:avLst/>
            </a:prstGeom>
            <a:noFill/>
          </p:spPr>
          <p:txBody>
            <a:bodyPr wrap="none" rtlCol="0">
              <a:spAutoFit/>
            </a:bodyPr>
            <a:lstStyle/>
            <a:p>
              <a:pPr algn="ctr"/>
              <a:r>
                <a:rPr lang="en-US" sz="1400" b="1" dirty="0"/>
                <a:t>Simplify  Inter-CSP E2E </a:t>
              </a:r>
              <a:r>
                <a:rPr lang="en-US" altLang="zh-CN" sz="1400" b="1" dirty="0"/>
                <a:t>Service Orchestration</a:t>
              </a:r>
              <a:endParaRPr lang="en-US" sz="1400" b="1" dirty="0"/>
            </a:p>
          </p:txBody>
        </p:sp>
        <p:sp>
          <p:nvSpPr>
            <p:cNvPr id="70" name="TextBox 134">
              <a:extLst>
                <a:ext uri="{FF2B5EF4-FFF2-40B4-BE49-F238E27FC236}">
                  <a16:creationId xmlns:a16="http://schemas.microsoft.com/office/drawing/2014/main" id="{C2DF32A8-14CB-4A8B-8505-50707AF364BC}"/>
                </a:ext>
              </a:extLst>
            </p:cNvPr>
            <p:cNvSpPr txBox="1"/>
            <p:nvPr/>
          </p:nvSpPr>
          <p:spPr>
            <a:xfrm>
              <a:off x="4293155" y="5685922"/>
              <a:ext cx="3596113" cy="307777"/>
            </a:xfrm>
            <a:prstGeom prst="rect">
              <a:avLst/>
            </a:prstGeom>
            <a:noFill/>
          </p:spPr>
          <p:txBody>
            <a:bodyPr wrap="none" rtlCol="0">
              <a:spAutoFit/>
            </a:bodyPr>
            <a:lstStyle/>
            <a:p>
              <a:pPr algn="ctr"/>
              <a:r>
                <a:rPr lang="en-US" sz="1400" b="1" dirty="0"/>
                <a:t>Simplify  Multi-vendor Service Orchestration </a:t>
              </a:r>
            </a:p>
          </p:txBody>
        </p:sp>
        <p:sp>
          <p:nvSpPr>
            <p:cNvPr id="71" name="Rectangle: Rounded Corners 136">
              <a:extLst>
                <a:ext uri="{FF2B5EF4-FFF2-40B4-BE49-F238E27FC236}">
                  <a16:creationId xmlns:a16="http://schemas.microsoft.com/office/drawing/2014/main" id="{F6927BD8-BB35-455A-9BFD-63E1376F42FE}"/>
                </a:ext>
              </a:extLst>
            </p:cNvPr>
            <p:cNvSpPr/>
            <p:nvPr/>
          </p:nvSpPr>
          <p:spPr>
            <a:xfrm>
              <a:off x="4800680" y="2272025"/>
              <a:ext cx="449661" cy="120416"/>
            </a:xfrm>
            <a:prstGeom prst="roundRect">
              <a:avLst/>
            </a:prstGeom>
            <a:solidFill>
              <a:schemeClr val="accent5">
                <a:lumMod val="40000"/>
                <a:lumOff val="60000"/>
              </a:schemeClr>
            </a:solid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00" dirty="0" err="1">
                  <a:latin typeface="Mangal" panose="020B0502040204020203" pitchFamily="18" charset="0"/>
                  <a:cs typeface="Mangal" panose="020B0502040204020203" pitchFamily="18" charset="0"/>
                </a:rPr>
                <a:t>NaaS</a:t>
              </a:r>
              <a:endParaRPr lang="en-US" sz="700" dirty="0">
                <a:latin typeface="Mangal" panose="020B0502040204020203" pitchFamily="18" charset="0"/>
                <a:cs typeface="Mangal" panose="020B0502040204020203" pitchFamily="18" charset="0"/>
              </a:endParaRPr>
            </a:p>
          </p:txBody>
        </p:sp>
        <p:grpSp>
          <p:nvGrpSpPr>
            <p:cNvPr id="72" name="Group 141">
              <a:extLst>
                <a:ext uri="{FF2B5EF4-FFF2-40B4-BE49-F238E27FC236}">
                  <a16:creationId xmlns:a16="http://schemas.microsoft.com/office/drawing/2014/main" id="{9C4EC5FE-8337-4008-87F9-6329D6D81291}"/>
                </a:ext>
              </a:extLst>
            </p:cNvPr>
            <p:cNvGrpSpPr/>
            <p:nvPr/>
          </p:nvGrpSpPr>
          <p:grpSpPr>
            <a:xfrm>
              <a:off x="9574977" y="2861175"/>
              <a:ext cx="514649" cy="481040"/>
              <a:chOff x="8081959" y="6340738"/>
              <a:chExt cx="467500" cy="407269"/>
            </a:xfrm>
          </p:grpSpPr>
          <p:sp>
            <p:nvSpPr>
              <p:cNvPr id="76" name="L-Shape 139">
                <a:extLst>
                  <a:ext uri="{FF2B5EF4-FFF2-40B4-BE49-F238E27FC236}">
                    <a16:creationId xmlns:a16="http://schemas.microsoft.com/office/drawing/2014/main" id="{27AAC224-ACFD-4F6F-BB9E-D2A0784964D3}"/>
                  </a:ext>
                </a:extLst>
              </p:cNvPr>
              <p:cNvSpPr/>
              <p:nvPr/>
            </p:nvSpPr>
            <p:spPr>
              <a:xfrm rot="5400000">
                <a:off x="8121924" y="6339066"/>
                <a:ext cx="368976" cy="448906"/>
              </a:xfrm>
              <a:prstGeom prst="corner">
                <a:avLst>
                  <a:gd name="adj1" fmla="val 29169"/>
                  <a:gd name="adj2" fmla="val 39944"/>
                </a:avLst>
              </a:prstGeom>
              <a:solidFill>
                <a:schemeClr val="accent5">
                  <a:lumMod val="40000"/>
                  <a:lumOff val="60000"/>
                </a:schemeClr>
              </a:solidFill>
              <a:ln>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140">
                <a:extLst>
                  <a:ext uri="{FF2B5EF4-FFF2-40B4-BE49-F238E27FC236}">
                    <a16:creationId xmlns:a16="http://schemas.microsoft.com/office/drawing/2014/main" id="{4239AF51-129C-4B21-B2DD-849BB72A62F1}"/>
                  </a:ext>
                </a:extLst>
              </p:cNvPr>
              <p:cNvSpPr txBox="1"/>
              <p:nvPr/>
            </p:nvSpPr>
            <p:spPr>
              <a:xfrm>
                <a:off x="8167656" y="6340738"/>
                <a:ext cx="381803" cy="195432"/>
              </a:xfrm>
              <a:prstGeom prst="rect">
                <a:avLst/>
              </a:prstGeom>
              <a:noFill/>
              <a:ln>
                <a:noFill/>
                <a:prstDash val="sysDot"/>
              </a:ln>
            </p:spPr>
            <p:txBody>
              <a:bodyPr wrap="none" rtlCol="0">
                <a:spAutoFit/>
              </a:bodyPr>
              <a:lstStyle/>
              <a:p>
                <a:r>
                  <a:rPr lang="en-US" altLang="zh-CN" sz="900" dirty="0" err="1">
                    <a:solidFill>
                      <a:schemeClr val="bg1"/>
                    </a:solidFill>
                  </a:rPr>
                  <a:t>NaaS</a:t>
                </a:r>
                <a:endParaRPr lang="en-US" sz="900" dirty="0">
                  <a:solidFill>
                    <a:schemeClr val="bg1"/>
                  </a:solidFill>
                </a:endParaRPr>
              </a:p>
            </p:txBody>
          </p:sp>
        </p:grpSp>
        <p:grpSp>
          <p:nvGrpSpPr>
            <p:cNvPr id="73" name="Group 145">
              <a:extLst>
                <a:ext uri="{FF2B5EF4-FFF2-40B4-BE49-F238E27FC236}">
                  <a16:creationId xmlns:a16="http://schemas.microsoft.com/office/drawing/2014/main" id="{37C5D9E4-8E4B-4E9C-8B55-08F2A2C3172A}"/>
                </a:ext>
              </a:extLst>
            </p:cNvPr>
            <p:cNvGrpSpPr/>
            <p:nvPr/>
          </p:nvGrpSpPr>
          <p:grpSpPr>
            <a:xfrm>
              <a:off x="10854468" y="2868801"/>
              <a:ext cx="529164" cy="481040"/>
              <a:chOff x="8068774" y="6340738"/>
              <a:chExt cx="480685" cy="407269"/>
            </a:xfrm>
          </p:grpSpPr>
          <p:sp>
            <p:nvSpPr>
              <p:cNvPr id="74" name="L-Shape 146">
                <a:extLst>
                  <a:ext uri="{FF2B5EF4-FFF2-40B4-BE49-F238E27FC236}">
                    <a16:creationId xmlns:a16="http://schemas.microsoft.com/office/drawing/2014/main" id="{D50A95D0-6A38-4E2F-98F3-71F638C68B72}"/>
                  </a:ext>
                </a:extLst>
              </p:cNvPr>
              <p:cNvSpPr/>
              <p:nvPr/>
            </p:nvSpPr>
            <p:spPr>
              <a:xfrm rot="5400000">
                <a:off x="8108739" y="6339066"/>
                <a:ext cx="368976" cy="448906"/>
              </a:xfrm>
              <a:prstGeom prst="corner">
                <a:avLst>
                  <a:gd name="adj1" fmla="val 29169"/>
                  <a:gd name="adj2" fmla="val 39944"/>
                </a:avLst>
              </a:prstGeom>
              <a:solidFill>
                <a:schemeClr val="accent5">
                  <a:lumMod val="40000"/>
                  <a:lumOff val="60000"/>
                </a:schemeClr>
              </a:solidFill>
              <a:ln>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147">
                <a:extLst>
                  <a:ext uri="{FF2B5EF4-FFF2-40B4-BE49-F238E27FC236}">
                    <a16:creationId xmlns:a16="http://schemas.microsoft.com/office/drawing/2014/main" id="{AAECB9C1-6EBA-472B-B798-FEF2C7A36BBA}"/>
                  </a:ext>
                </a:extLst>
              </p:cNvPr>
              <p:cNvSpPr txBox="1"/>
              <p:nvPr/>
            </p:nvSpPr>
            <p:spPr>
              <a:xfrm>
                <a:off x="8167656" y="6340738"/>
                <a:ext cx="381803" cy="195432"/>
              </a:xfrm>
              <a:prstGeom prst="rect">
                <a:avLst/>
              </a:prstGeom>
              <a:noFill/>
              <a:ln>
                <a:noFill/>
                <a:prstDash val="sysDot"/>
              </a:ln>
            </p:spPr>
            <p:txBody>
              <a:bodyPr wrap="none" rtlCol="0">
                <a:spAutoFit/>
              </a:bodyPr>
              <a:lstStyle/>
              <a:p>
                <a:r>
                  <a:rPr lang="en-US" altLang="zh-CN" sz="900" dirty="0" err="1">
                    <a:solidFill>
                      <a:schemeClr val="bg1"/>
                    </a:solidFill>
                  </a:rPr>
                  <a:t>NaaS</a:t>
                </a:r>
                <a:endParaRPr lang="en-US" sz="900" dirty="0">
                  <a:solidFill>
                    <a:schemeClr val="bg1"/>
                  </a:solidFill>
                </a:endParaRPr>
              </a:p>
            </p:txBody>
          </p:sp>
        </p:grpSp>
      </p:grpSp>
      <p:sp>
        <p:nvSpPr>
          <p:cNvPr id="2" name="TextBox 1">
            <a:extLst>
              <a:ext uri="{FF2B5EF4-FFF2-40B4-BE49-F238E27FC236}">
                <a16:creationId xmlns:a16="http://schemas.microsoft.com/office/drawing/2014/main" id="{DC75684A-4B1F-4773-AAD1-4A93132B06F4}"/>
              </a:ext>
            </a:extLst>
          </p:cNvPr>
          <p:cNvSpPr txBox="1"/>
          <p:nvPr/>
        </p:nvSpPr>
        <p:spPr>
          <a:xfrm>
            <a:off x="2276856" y="6400800"/>
            <a:ext cx="5654753" cy="369332"/>
          </a:xfrm>
          <a:prstGeom prst="rect">
            <a:avLst/>
          </a:prstGeom>
          <a:noFill/>
        </p:spPr>
        <p:txBody>
          <a:bodyPr wrap="none" rtlCol="0">
            <a:spAutoFit/>
          </a:bodyPr>
          <a:lstStyle/>
          <a:p>
            <a:r>
              <a:rPr lang="en-US" dirty="0" err="1"/>
              <a:t>NaaS</a:t>
            </a:r>
            <a:r>
              <a:rPr lang="en-US"/>
              <a:t>  </a:t>
            </a:r>
            <a:r>
              <a:rPr lang="en-US" dirty="0"/>
              <a:t>covers </a:t>
            </a:r>
            <a:r>
              <a:rPr lang="en-US"/>
              <a:t>connectivity services </a:t>
            </a:r>
            <a:r>
              <a:rPr lang="en-US" dirty="0"/>
              <a:t>and end-point services</a:t>
            </a:r>
          </a:p>
        </p:txBody>
      </p:sp>
    </p:spTree>
    <p:extLst>
      <p:ext uri="{BB962C8B-B14F-4D97-AF65-F5344CB8AC3E}">
        <p14:creationId xmlns:p14="http://schemas.microsoft.com/office/powerpoint/2010/main" val="249742982"/>
      </p:ext>
    </p:extLst>
  </p:cSld>
  <p:clrMapOvr>
    <a:masterClrMapping/>
  </p:clrMapOvr>
  <p:transition spd="slow">
    <p:checke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107950" y="372010"/>
            <a:ext cx="12169140" cy="584775"/>
          </a:xfrm>
          <a:prstGeom prst="rect">
            <a:avLst/>
          </a:prstGeom>
          <a:noFill/>
        </p:spPr>
        <p:txBody>
          <a:bodyPr wrap="square">
            <a:spAutoFit/>
          </a:bodyPr>
          <a:lstStyle/>
          <a:p>
            <a:r>
              <a:rPr lang="en-US" altLang="zh-CN" sz="3200" dirty="0"/>
              <a:t> </a:t>
            </a:r>
            <a:r>
              <a:rPr lang="en-US" altLang="zh-CN" sz="3200" dirty="0" err="1"/>
              <a:t>NaaS</a:t>
            </a:r>
            <a:r>
              <a:rPr lang="en-US" altLang="zh-CN" sz="3200" dirty="0"/>
              <a:t> Simplifies Network and Transforms Operations Simultaneously </a:t>
            </a:r>
          </a:p>
        </p:txBody>
      </p:sp>
      <p:pic>
        <p:nvPicPr>
          <p:cNvPr id="84" name="Picture 4">
            <a:extLst>
              <a:ext uri="{FF2B5EF4-FFF2-40B4-BE49-F238E27FC236}">
                <a16:creationId xmlns:a16="http://schemas.microsoft.com/office/drawing/2014/main" id="{94992E19-FD3B-471B-95B5-D8B4E1E73038}"/>
              </a:ext>
            </a:extLst>
          </p:cNvPr>
          <p:cNvPicPr>
            <a:picLocks noChangeAspect="1"/>
          </p:cNvPicPr>
          <p:nvPr/>
        </p:nvPicPr>
        <p:blipFill>
          <a:blip r:embed="rId2"/>
          <a:stretch>
            <a:fillRect/>
          </a:stretch>
        </p:blipFill>
        <p:spPr>
          <a:xfrm>
            <a:off x="457199" y="1501201"/>
            <a:ext cx="6956579" cy="4808160"/>
          </a:xfrm>
          <a:prstGeom prst="rect">
            <a:avLst/>
          </a:prstGeom>
          <a:ln>
            <a:noFill/>
          </a:ln>
          <a:effectLst>
            <a:outerShdw blurRad="292100" dist="139700" dir="2700000" algn="tl" rotWithShape="0">
              <a:srgbClr val="333333">
                <a:alpha val="65000"/>
              </a:srgbClr>
            </a:outerShdw>
          </a:effectLst>
        </p:spPr>
      </p:pic>
      <p:sp>
        <p:nvSpPr>
          <p:cNvPr id="85" name="TextBox 10">
            <a:extLst>
              <a:ext uri="{FF2B5EF4-FFF2-40B4-BE49-F238E27FC236}">
                <a16:creationId xmlns:a16="http://schemas.microsoft.com/office/drawing/2014/main" id="{A8BB212B-C80B-4D65-9461-BEFC77D56046}"/>
              </a:ext>
            </a:extLst>
          </p:cNvPr>
          <p:cNvSpPr txBox="1"/>
          <p:nvPr/>
        </p:nvSpPr>
        <p:spPr>
          <a:xfrm>
            <a:off x="7689765" y="1623121"/>
            <a:ext cx="4258395" cy="4278094"/>
          </a:xfrm>
          <a:prstGeom prst="rect">
            <a:avLst/>
          </a:prstGeom>
          <a:noFill/>
        </p:spPr>
        <p:txBody>
          <a:bodyPr wrap="square">
            <a:spAutoFit/>
          </a:bodyPr>
          <a:lstStyle/>
          <a:p>
            <a:endParaRPr lang="en-US" sz="1600" dirty="0">
              <a:solidFill>
                <a:srgbClr val="29313B"/>
              </a:solidFill>
            </a:endParaRPr>
          </a:p>
          <a:p>
            <a:pPr marL="285750" indent="-285750">
              <a:buFont typeface="Arial" panose="020B0604020202020204" pitchFamily="34" charset="0"/>
              <a:buChar char="•"/>
            </a:pPr>
            <a:r>
              <a:rPr lang="en-US" sz="1600" b="0" i="0" dirty="0">
                <a:solidFill>
                  <a:srgbClr val="1A1A1A"/>
                </a:solidFill>
                <a:effectLst/>
              </a:rPr>
              <a:t>All of the network’s capabilities and resources—virtual and physical—are summarized and published in a service catalog. </a:t>
            </a:r>
          </a:p>
          <a:p>
            <a:endParaRPr lang="en-US" sz="1600" b="0" i="0" dirty="0">
              <a:solidFill>
                <a:srgbClr val="1A1A1A"/>
              </a:solidFill>
              <a:effectLst/>
            </a:endParaRPr>
          </a:p>
          <a:p>
            <a:pPr marL="285750" indent="-285750">
              <a:buFont typeface="Arial" panose="020B0604020202020204" pitchFamily="34" charset="0"/>
              <a:buChar char="•"/>
            </a:pPr>
            <a:r>
              <a:rPr lang="en-US" sz="1600" b="0" i="0" dirty="0">
                <a:solidFill>
                  <a:srgbClr val="1A1A1A"/>
                </a:solidFill>
                <a:effectLst/>
              </a:rPr>
              <a:t>Industry-standard APIs are used to expose these summarized capabilities to the B/OSS layer.</a:t>
            </a:r>
          </a:p>
          <a:p>
            <a:endParaRPr lang="en-US" sz="1600" b="0" i="0" dirty="0">
              <a:solidFill>
                <a:srgbClr val="1A1A1A"/>
              </a:solidFill>
              <a:effectLst/>
            </a:endParaRPr>
          </a:p>
          <a:p>
            <a:pPr marL="285750" indent="-285750">
              <a:buFont typeface="Arial" panose="020B0604020202020204" pitchFamily="34" charset="0"/>
              <a:buChar char="•"/>
            </a:pPr>
            <a:r>
              <a:rPr lang="en-US" sz="1600" b="0" i="0" dirty="0">
                <a:solidFill>
                  <a:srgbClr val="1A1A1A"/>
                </a:solidFill>
                <a:effectLst/>
              </a:rPr>
              <a:t> The entire service lifecycle is managed in a closed loop, using customer intent, policy, analytics, and AI to provide ongoing service assurance and optimization.</a:t>
            </a:r>
          </a:p>
          <a:p>
            <a:pPr marL="285750" indent="-285750">
              <a:buFont typeface="Arial" panose="020B0604020202020204" pitchFamily="34" charset="0"/>
              <a:buChar char="•"/>
            </a:pPr>
            <a:endParaRPr lang="en-US" sz="1600" u="none" strike="noStrike" baseline="0" dirty="0">
              <a:solidFill>
                <a:srgbClr val="1A1A1A"/>
              </a:solidFill>
              <a:latin typeface="Aktiv Grotesk Light"/>
            </a:endParaRPr>
          </a:p>
          <a:p>
            <a:pPr marL="285750" indent="-285750">
              <a:buFont typeface="Arial" panose="020B0604020202020204" pitchFamily="34" charset="0"/>
              <a:buChar char="•"/>
            </a:pPr>
            <a:r>
              <a:rPr lang="en-US" sz="1600" i="0" u="none" strike="noStrike" baseline="0" dirty="0" err="1"/>
              <a:t>NaaS</a:t>
            </a:r>
            <a:r>
              <a:rPr lang="en-US" sz="1600" i="0" u="none" strike="noStrike" baseline="0" dirty="0"/>
              <a:t> simplifies both IT and Network Architecture</a:t>
            </a:r>
            <a:endParaRPr lang="en-US" sz="1600" dirty="0"/>
          </a:p>
        </p:txBody>
      </p:sp>
    </p:spTree>
    <p:extLst>
      <p:ext uri="{BB962C8B-B14F-4D97-AF65-F5344CB8AC3E}">
        <p14:creationId xmlns:p14="http://schemas.microsoft.com/office/powerpoint/2010/main" val="534658590"/>
      </p:ext>
    </p:extLst>
  </p:cSld>
  <p:clrMapOvr>
    <a:masterClrMapping/>
  </p:clrMapOvr>
  <p:transition spd="slow">
    <p:checke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8F93-BA3B-418E-87E6-5543B809CD19}"/>
              </a:ext>
            </a:extLst>
          </p:cNvPr>
          <p:cNvSpPr>
            <a:spLocks noGrp="1"/>
          </p:cNvSpPr>
          <p:nvPr>
            <p:ph type="title"/>
          </p:nvPr>
        </p:nvSpPr>
        <p:spPr>
          <a:xfrm>
            <a:off x="674914" y="-91069"/>
            <a:ext cx="10515600" cy="1325563"/>
          </a:xfrm>
        </p:spPr>
        <p:txBody>
          <a:bodyPr/>
          <a:lstStyle/>
          <a:p>
            <a:r>
              <a:rPr lang="en-US" dirty="0"/>
              <a:t>TMF </a:t>
            </a:r>
            <a:r>
              <a:rPr lang="en-US" dirty="0" err="1"/>
              <a:t>NaaS</a:t>
            </a:r>
            <a:r>
              <a:rPr lang="en-US" dirty="0"/>
              <a:t> Related Catalyst Projects</a:t>
            </a:r>
          </a:p>
        </p:txBody>
      </p:sp>
      <p:sp>
        <p:nvSpPr>
          <p:cNvPr id="3" name="Content Placeholder 2">
            <a:extLst>
              <a:ext uri="{FF2B5EF4-FFF2-40B4-BE49-F238E27FC236}">
                <a16:creationId xmlns:a16="http://schemas.microsoft.com/office/drawing/2014/main" id="{E031F78C-C782-4AAD-94E8-D29D65D449CC}"/>
              </a:ext>
            </a:extLst>
          </p:cNvPr>
          <p:cNvSpPr>
            <a:spLocks noGrp="1"/>
          </p:cNvSpPr>
          <p:nvPr>
            <p:ph idx="1"/>
          </p:nvPr>
        </p:nvSpPr>
        <p:spPr>
          <a:xfrm>
            <a:off x="273040" y="955123"/>
            <a:ext cx="4598614" cy="3281474"/>
          </a:xfrm>
        </p:spPr>
        <p:txBody>
          <a:bodyPr/>
          <a:lstStyle/>
          <a:p>
            <a:r>
              <a:rPr lang="en-US" sz="1000" b="0" i="0" u="none" strike="noStrike" dirty="0">
                <a:solidFill>
                  <a:srgbClr val="29303A"/>
                </a:solidFill>
                <a:effectLst/>
                <a:hlinkClick r:id="rId2"/>
              </a:rPr>
              <a:t>Automating </a:t>
            </a:r>
            <a:r>
              <a:rPr lang="en-US" sz="1000" b="0" i="0" u="none" strike="noStrike" dirty="0" err="1">
                <a:solidFill>
                  <a:srgbClr val="29303A"/>
                </a:solidFill>
                <a:effectLst/>
                <a:hlinkClick r:id="rId2"/>
              </a:rPr>
              <a:t>NaaS</a:t>
            </a:r>
            <a:r>
              <a:rPr lang="en-US" sz="1000" b="0" i="0" u="none" strike="noStrike" dirty="0">
                <a:solidFill>
                  <a:srgbClr val="29303A"/>
                </a:solidFill>
                <a:effectLst/>
                <a:hlinkClick r:id="rId2"/>
              </a:rPr>
              <a:t> Lambda (</a:t>
            </a:r>
            <a:r>
              <a:rPr lang="el-GR" sz="1000" b="0" i="0" u="none" strike="noStrike" dirty="0">
                <a:solidFill>
                  <a:srgbClr val="29303A"/>
                </a:solidFill>
                <a:effectLst/>
                <a:hlinkClick r:id="rId2"/>
              </a:rPr>
              <a:t>λ) </a:t>
            </a:r>
            <a:r>
              <a:rPr lang="en-US" sz="1000" b="0" i="0" u="none" strike="noStrike" dirty="0">
                <a:solidFill>
                  <a:srgbClr val="29303A"/>
                </a:solidFill>
                <a:effectLst/>
                <a:hlinkClick r:id="rId2"/>
              </a:rPr>
              <a:t>services</a:t>
            </a:r>
            <a:r>
              <a:rPr lang="en-US" sz="1000" b="0" i="0" u="none" strike="noStrike" dirty="0">
                <a:solidFill>
                  <a:srgbClr val="29303A"/>
                </a:solidFill>
                <a:effectLst/>
              </a:rPr>
              <a:t> </a:t>
            </a:r>
          </a:p>
          <a:p>
            <a:pPr lvl="1"/>
            <a:r>
              <a:rPr lang="en-US" sz="1000" b="1" dirty="0">
                <a:solidFill>
                  <a:srgbClr val="29303A"/>
                </a:solidFill>
              </a:rPr>
              <a:t>Champion</a:t>
            </a:r>
            <a:r>
              <a:rPr lang="en-US" sz="1000" dirty="0">
                <a:solidFill>
                  <a:srgbClr val="29303A"/>
                </a:solidFill>
              </a:rPr>
              <a:t>: AT&amp;T</a:t>
            </a:r>
          </a:p>
          <a:p>
            <a:pPr lvl="1"/>
            <a:r>
              <a:rPr lang="en-US" sz="1000" b="1" dirty="0">
                <a:solidFill>
                  <a:srgbClr val="29303A"/>
                </a:solidFill>
              </a:rPr>
              <a:t>Use Case</a:t>
            </a:r>
            <a:r>
              <a:rPr lang="en-US" sz="1000" dirty="0">
                <a:solidFill>
                  <a:srgbClr val="29303A"/>
                </a:solidFill>
              </a:rPr>
              <a:t>: Common service model to provision various lambda services.</a:t>
            </a:r>
          </a:p>
          <a:p>
            <a:pPr lvl="1"/>
            <a:r>
              <a:rPr lang="en-US" sz="1000" b="1" i="0" u="none" strike="noStrike" dirty="0">
                <a:solidFill>
                  <a:srgbClr val="29303A"/>
                </a:solidFill>
                <a:effectLst/>
              </a:rPr>
              <a:t>Utilize</a:t>
            </a:r>
            <a:r>
              <a:rPr lang="en-US" sz="1000" b="1" dirty="0">
                <a:solidFill>
                  <a:srgbClr val="29303A"/>
                </a:solidFill>
              </a:rPr>
              <a:t>d </a:t>
            </a:r>
            <a:r>
              <a:rPr lang="en-US" sz="1000" b="1" i="0" u="none" strike="noStrike" dirty="0">
                <a:solidFill>
                  <a:srgbClr val="29303A"/>
                </a:solidFill>
                <a:effectLst/>
              </a:rPr>
              <a:t>TMF API</a:t>
            </a:r>
            <a:r>
              <a:rPr lang="en-US" sz="1000" b="0" i="0" u="none" strike="noStrike" dirty="0">
                <a:solidFill>
                  <a:srgbClr val="29303A"/>
                </a:solidFill>
                <a:effectLst/>
              </a:rPr>
              <a:t>:</a:t>
            </a:r>
            <a:r>
              <a:rPr lang="en-US" sz="1000" dirty="0">
                <a:solidFill>
                  <a:srgbClr val="29303A"/>
                </a:solidFill>
              </a:rPr>
              <a:t> </a:t>
            </a:r>
          </a:p>
          <a:p>
            <a:pPr lvl="2"/>
            <a:r>
              <a:rPr lang="en-US" sz="1000" b="0" i="0" dirty="0">
                <a:solidFill>
                  <a:srgbClr val="4D4D4D"/>
                </a:solidFill>
                <a:effectLst/>
              </a:rPr>
              <a:t>TMF633 “Service Catalog ”, </a:t>
            </a:r>
          </a:p>
          <a:p>
            <a:pPr lvl="2"/>
            <a:r>
              <a:rPr lang="en-US" sz="1000" dirty="0">
                <a:solidFill>
                  <a:srgbClr val="4D4D4D"/>
                </a:solidFill>
              </a:rPr>
              <a:t>TMF</a:t>
            </a:r>
            <a:r>
              <a:rPr lang="en-US" sz="1000" b="0" i="0" dirty="0">
                <a:solidFill>
                  <a:srgbClr val="4D4D4D"/>
                </a:solidFill>
                <a:effectLst/>
              </a:rPr>
              <a:t>640 “Service Activation and Configuration ”,</a:t>
            </a:r>
          </a:p>
          <a:p>
            <a:pPr lvl="2"/>
            <a:r>
              <a:rPr lang="en-US" sz="1000" dirty="0">
                <a:solidFill>
                  <a:srgbClr val="4D4D4D"/>
                </a:solidFill>
              </a:rPr>
              <a:t>TMF</a:t>
            </a:r>
            <a:r>
              <a:rPr lang="en-US" sz="1000" b="0" i="0" dirty="0">
                <a:solidFill>
                  <a:srgbClr val="4D4D4D"/>
                </a:solidFill>
                <a:effectLst/>
              </a:rPr>
              <a:t>641 “Service Order Management ” ,</a:t>
            </a:r>
          </a:p>
          <a:p>
            <a:pPr lvl="2"/>
            <a:r>
              <a:rPr lang="en-US" sz="1000" i="0" dirty="0">
                <a:solidFill>
                  <a:srgbClr val="333E48"/>
                </a:solidFill>
                <a:effectLst/>
              </a:rPr>
              <a:t>TMF638  “Service Inventory”,</a:t>
            </a:r>
            <a:endParaRPr lang="en-US" sz="1000" u="none" strike="noStrike" dirty="0">
              <a:solidFill>
                <a:srgbClr val="4D4D4D"/>
              </a:solidFill>
            </a:endParaRPr>
          </a:p>
          <a:p>
            <a:pPr lvl="2"/>
            <a:r>
              <a:rPr lang="en-US" sz="1000" u="none" strike="noStrike" dirty="0">
                <a:solidFill>
                  <a:srgbClr val="333333"/>
                </a:solidFill>
              </a:rPr>
              <a:t>TMF639 “Resource Inventory”, </a:t>
            </a:r>
          </a:p>
          <a:p>
            <a:pPr lvl="2"/>
            <a:r>
              <a:rPr lang="en-US" sz="1000" dirty="0">
                <a:solidFill>
                  <a:srgbClr val="333333"/>
                </a:solidFill>
              </a:rPr>
              <a:t>TMF</a:t>
            </a:r>
            <a:r>
              <a:rPr lang="en-US" sz="1000" u="none" strike="noStrike" dirty="0">
                <a:solidFill>
                  <a:srgbClr val="333333"/>
                </a:solidFill>
              </a:rPr>
              <a:t>634 “Resource Catalog”,</a:t>
            </a:r>
          </a:p>
          <a:p>
            <a:pPr lvl="2"/>
            <a:r>
              <a:rPr lang="en-US" sz="1000" dirty="0">
                <a:solidFill>
                  <a:srgbClr val="333333"/>
                </a:solidFill>
              </a:rPr>
              <a:t>TMF</a:t>
            </a:r>
            <a:r>
              <a:rPr lang="en-US" sz="1000" u="none" strike="noStrike" dirty="0">
                <a:solidFill>
                  <a:srgbClr val="333333"/>
                </a:solidFill>
              </a:rPr>
              <a:t>685 “Resource Pool”, </a:t>
            </a:r>
          </a:p>
          <a:p>
            <a:pPr lvl="2"/>
            <a:r>
              <a:rPr lang="en-US" sz="1000" dirty="0">
                <a:solidFill>
                  <a:srgbClr val="333333"/>
                </a:solidFill>
              </a:rPr>
              <a:t>TMF</a:t>
            </a:r>
            <a:r>
              <a:rPr lang="en-US" sz="1000" u="none" strike="noStrike" dirty="0">
                <a:solidFill>
                  <a:srgbClr val="333333"/>
                </a:solidFill>
              </a:rPr>
              <a:t>625 “Trouble Ticket”.</a:t>
            </a:r>
            <a:endParaRPr lang="en-US" sz="1000" b="0" i="0" u="none" strike="noStrike" dirty="0">
              <a:solidFill>
                <a:srgbClr val="29303A"/>
              </a:solidFill>
              <a:effectLst/>
            </a:endParaRPr>
          </a:p>
          <a:p>
            <a:pPr lvl="2"/>
            <a:r>
              <a:rPr lang="en-US" sz="1000" b="0" i="0" dirty="0">
                <a:solidFill>
                  <a:srgbClr val="4D4D4D"/>
                </a:solidFill>
                <a:effectLst/>
              </a:rPr>
              <a:t>TMF656 “Service Problem Management”</a:t>
            </a:r>
          </a:p>
          <a:p>
            <a:pPr marL="914400" lvl="2" indent="0">
              <a:buNone/>
            </a:pPr>
            <a:endParaRPr lang="en-US" sz="1200" b="0" i="0" u="none" strike="noStrike" dirty="0">
              <a:solidFill>
                <a:srgbClr val="29303A"/>
              </a:solidFill>
              <a:effectLst/>
            </a:endParaRPr>
          </a:p>
          <a:p>
            <a:pPr marL="914400" lvl="2" indent="0">
              <a:buNone/>
            </a:pPr>
            <a:endParaRPr lang="en-US" sz="1200" b="0" i="0" u="none" strike="noStrike" dirty="0">
              <a:solidFill>
                <a:srgbClr val="29303A"/>
              </a:solidFill>
              <a:effectLst/>
            </a:endParaRPr>
          </a:p>
          <a:p>
            <a:r>
              <a:rPr lang="en-US" sz="1000" b="0" i="0" u="none" strike="noStrike" dirty="0">
                <a:solidFill>
                  <a:srgbClr val="29303A"/>
                </a:solidFill>
                <a:effectLst/>
                <a:hlinkClick r:id="rId3"/>
              </a:rPr>
              <a:t>Automating service problem management business operations using the TM Forum Network-as-a-Service APIs</a:t>
            </a:r>
            <a:endParaRPr lang="en-US" sz="1000" b="0" i="0" u="none" strike="noStrike" dirty="0">
              <a:solidFill>
                <a:srgbClr val="29303A"/>
              </a:solidFill>
              <a:effectLst/>
            </a:endParaRPr>
          </a:p>
          <a:p>
            <a:pPr lvl="1"/>
            <a:r>
              <a:rPr lang="en-US" sz="1000" b="1" dirty="0">
                <a:solidFill>
                  <a:srgbClr val="29303A"/>
                </a:solidFill>
              </a:rPr>
              <a:t>Champion</a:t>
            </a:r>
            <a:r>
              <a:rPr lang="en-US" sz="1000" dirty="0">
                <a:solidFill>
                  <a:srgbClr val="29303A"/>
                </a:solidFill>
              </a:rPr>
              <a:t>: BT, Vodafone</a:t>
            </a:r>
          </a:p>
          <a:p>
            <a:pPr lvl="1"/>
            <a:r>
              <a:rPr lang="en-US" sz="1000" b="1" dirty="0">
                <a:solidFill>
                  <a:srgbClr val="29303A"/>
                </a:solidFill>
              </a:rPr>
              <a:t>Use Cases</a:t>
            </a:r>
            <a:r>
              <a:rPr lang="en-US" sz="1000" dirty="0">
                <a:solidFill>
                  <a:srgbClr val="29303A"/>
                </a:solidFill>
              </a:rPr>
              <a:t>: </a:t>
            </a:r>
            <a:r>
              <a:rPr lang="en-US" sz="1000" b="0" i="0" dirty="0">
                <a:solidFill>
                  <a:srgbClr val="333E48"/>
                </a:solidFill>
                <a:effectLst/>
              </a:rPr>
              <a:t>service assurance of </a:t>
            </a:r>
            <a:r>
              <a:rPr lang="en-US" sz="1000" b="0" i="0" dirty="0">
                <a:solidFill>
                  <a:srgbClr val="29313B"/>
                </a:solidFill>
                <a:effectLst/>
              </a:rPr>
              <a:t> IoT type of service that runs on an IP VPN, where the primary or providing CSP extends its reach beyond its geographic footprint by using a second operator’s infrastructure to connect end devices.</a:t>
            </a:r>
          </a:p>
          <a:p>
            <a:pPr lvl="1"/>
            <a:r>
              <a:rPr lang="en-US" sz="1000" b="1" dirty="0">
                <a:solidFill>
                  <a:srgbClr val="29313B"/>
                </a:solidFill>
              </a:rPr>
              <a:t>Utilized TMF API</a:t>
            </a:r>
            <a:r>
              <a:rPr lang="en-US" sz="1000" dirty="0">
                <a:solidFill>
                  <a:srgbClr val="29313B"/>
                </a:solidFill>
              </a:rPr>
              <a:t>: </a:t>
            </a:r>
          </a:p>
          <a:p>
            <a:pPr lvl="2"/>
            <a:r>
              <a:rPr lang="en-US" sz="1000" dirty="0">
                <a:solidFill>
                  <a:srgbClr val="29313B"/>
                </a:solidFill>
              </a:rPr>
              <a:t>TMF 656: “Service Problem API” </a:t>
            </a:r>
          </a:p>
          <a:p>
            <a:pPr marL="457200" lvl="1" indent="0">
              <a:buNone/>
            </a:pPr>
            <a:endParaRPr lang="en-US" sz="1200" b="0" i="0" u="none" strike="noStrike" dirty="0">
              <a:solidFill>
                <a:srgbClr val="29303A"/>
              </a:solidFill>
              <a:effectLst/>
            </a:endParaRPr>
          </a:p>
        </p:txBody>
      </p:sp>
      <p:pic>
        <p:nvPicPr>
          <p:cNvPr id="5" name="Picture 4">
            <a:extLst>
              <a:ext uri="{FF2B5EF4-FFF2-40B4-BE49-F238E27FC236}">
                <a16:creationId xmlns:a16="http://schemas.microsoft.com/office/drawing/2014/main" id="{8B4EABF0-05A5-4C25-93F3-8D0EFFC94221}"/>
              </a:ext>
            </a:extLst>
          </p:cNvPr>
          <p:cNvPicPr>
            <a:picLocks noChangeAspect="1"/>
          </p:cNvPicPr>
          <p:nvPr/>
        </p:nvPicPr>
        <p:blipFill>
          <a:blip r:embed="rId4"/>
          <a:stretch>
            <a:fillRect/>
          </a:stretch>
        </p:blipFill>
        <p:spPr>
          <a:xfrm>
            <a:off x="5101161" y="955123"/>
            <a:ext cx="6004803" cy="261874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D7C7F8D-ECF5-43B7-9A0E-C1FF68E080F9}"/>
              </a:ext>
            </a:extLst>
          </p:cNvPr>
          <p:cNvPicPr>
            <a:picLocks noChangeAspect="1"/>
          </p:cNvPicPr>
          <p:nvPr/>
        </p:nvPicPr>
        <p:blipFill>
          <a:blip r:embed="rId5"/>
          <a:stretch>
            <a:fillRect/>
          </a:stretch>
        </p:blipFill>
        <p:spPr>
          <a:xfrm>
            <a:off x="5101162" y="3893906"/>
            <a:ext cx="6089352" cy="2702103"/>
          </a:xfrm>
          <a:prstGeom prst="rect">
            <a:avLst/>
          </a:prstGeom>
          <a:ln>
            <a:noFill/>
          </a:ln>
          <a:effectLst>
            <a:outerShdw blurRad="292100" dist="139700" dir="2700000" algn="tl" rotWithShape="0">
              <a:srgbClr val="333333">
                <a:alpha val="65000"/>
              </a:srgbClr>
            </a:outerShdw>
          </a:effectLst>
        </p:spPr>
      </p:pic>
      <p:sp>
        <p:nvSpPr>
          <p:cNvPr id="12" name="矩形 8">
            <a:extLst>
              <a:ext uri="{FF2B5EF4-FFF2-40B4-BE49-F238E27FC236}">
                <a16:creationId xmlns:a16="http://schemas.microsoft.com/office/drawing/2014/main" id="{6DFF2143-CC26-4ACE-A434-B651A08F6D01}"/>
              </a:ext>
            </a:extLst>
          </p:cNvPr>
          <p:cNvSpPr/>
          <p:nvPr/>
        </p:nvSpPr>
        <p:spPr>
          <a:xfrm>
            <a:off x="0" y="1"/>
            <a:ext cx="215900" cy="9551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1967411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8F93-BA3B-418E-87E6-5543B809CD19}"/>
              </a:ext>
            </a:extLst>
          </p:cNvPr>
          <p:cNvSpPr>
            <a:spLocks noGrp="1"/>
          </p:cNvSpPr>
          <p:nvPr>
            <p:ph type="title"/>
          </p:nvPr>
        </p:nvSpPr>
        <p:spPr>
          <a:xfrm>
            <a:off x="674914" y="-91069"/>
            <a:ext cx="10515600" cy="1325563"/>
          </a:xfrm>
        </p:spPr>
        <p:txBody>
          <a:bodyPr/>
          <a:lstStyle/>
          <a:p>
            <a:r>
              <a:rPr lang="en-US" dirty="0"/>
              <a:t>TMF </a:t>
            </a:r>
            <a:r>
              <a:rPr lang="en-US" dirty="0" err="1"/>
              <a:t>NaaS</a:t>
            </a:r>
            <a:r>
              <a:rPr lang="en-US" dirty="0"/>
              <a:t> Related Catalyst Projects</a:t>
            </a:r>
          </a:p>
        </p:txBody>
      </p:sp>
      <p:sp>
        <p:nvSpPr>
          <p:cNvPr id="3" name="Content Placeholder 2">
            <a:extLst>
              <a:ext uri="{FF2B5EF4-FFF2-40B4-BE49-F238E27FC236}">
                <a16:creationId xmlns:a16="http://schemas.microsoft.com/office/drawing/2014/main" id="{E031F78C-C782-4AAD-94E8-D29D65D449CC}"/>
              </a:ext>
            </a:extLst>
          </p:cNvPr>
          <p:cNvSpPr>
            <a:spLocks noGrp="1"/>
          </p:cNvSpPr>
          <p:nvPr>
            <p:ph idx="1"/>
          </p:nvPr>
        </p:nvSpPr>
        <p:spPr>
          <a:xfrm>
            <a:off x="674914" y="1535491"/>
            <a:ext cx="3875210" cy="3659295"/>
          </a:xfrm>
        </p:spPr>
        <p:txBody>
          <a:bodyPr/>
          <a:lstStyle/>
          <a:p>
            <a:pPr marL="457200" lvl="1" indent="0">
              <a:buNone/>
            </a:pPr>
            <a:endParaRPr lang="en-US" sz="1400" b="0" i="0" u="none" strike="noStrike" dirty="0">
              <a:solidFill>
                <a:srgbClr val="29303A"/>
              </a:solidFill>
              <a:effectLst/>
            </a:endParaRPr>
          </a:p>
          <a:p>
            <a:r>
              <a:rPr lang="en-US" sz="1400" b="0" i="0" u="none" strike="noStrike" dirty="0">
                <a:solidFill>
                  <a:srgbClr val="29303A"/>
                </a:solidFill>
                <a:effectLst/>
                <a:hlinkClick r:id="rId2"/>
              </a:rPr>
              <a:t>Boosting AIOps for full hybrid </a:t>
            </a:r>
            <a:r>
              <a:rPr lang="en-US" sz="1400" b="0" i="0" u="none" strike="noStrike" dirty="0" err="1">
                <a:solidFill>
                  <a:srgbClr val="29303A"/>
                </a:solidFill>
                <a:effectLst/>
                <a:hlinkClick r:id="rId2"/>
              </a:rPr>
              <a:t>NaaS</a:t>
            </a:r>
            <a:endParaRPr lang="en-US" sz="1400" b="0" i="0" u="none" strike="noStrike" dirty="0">
              <a:solidFill>
                <a:srgbClr val="29303A"/>
              </a:solidFill>
              <a:effectLst/>
            </a:endParaRPr>
          </a:p>
          <a:p>
            <a:pPr lvl="1"/>
            <a:r>
              <a:rPr lang="en-US" sz="1400" b="1" i="0" u="none" strike="noStrike" dirty="0">
                <a:solidFill>
                  <a:srgbClr val="29303A"/>
                </a:solidFill>
                <a:effectLst/>
              </a:rPr>
              <a:t>Champion</a:t>
            </a:r>
            <a:r>
              <a:rPr lang="en-US" sz="1400" b="0" i="0" u="none" strike="noStrike" dirty="0">
                <a:solidFill>
                  <a:srgbClr val="29303A"/>
                </a:solidFill>
                <a:effectLst/>
              </a:rPr>
              <a:t>: Telefonica, American Tower</a:t>
            </a:r>
          </a:p>
          <a:p>
            <a:pPr lvl="1"/>
            <a:r>
              <a:rPr lang="en-US" sz="1400" b="1" dirty="0">
                <a:solidFill>
                  <a:srgbClr val="29303A"/>
                </a:solidFill>
              </a:rPr>
              <a:t>Use Case</a:t>
            </a:r>
            <a:r>
              <a:rPr lang="en-US" sz="1400" dirty="0">
                <a:solidFill>
                  <a:srgbClr val="29303A"/>
                </a:solidFill>
              </a:rPr>
              <a:t>: </a:t>
            </a:r>
            <a:r>
              <a:rPr lang="en-US" sz="1400" dirty="0">
                <a:solidFill>
                  <a:srgbClr val="333333"/>
                </a:solidFill>
              </a:rPr>
              <a:t>The </a:t>
            </a:r>
            <a:r>
              <a:rPr lang="en-US" sz="1400" b="0" i="0" dirty="0">
                <a:solidFill>
                  <a:srgbClr val="333333"/>
                </a:solidFill>
                <a:effectLst/>
              </a:rPr>
              <a:t>delivery of </a:t>
            </a:r>
            <a:r>
              <a:rPr lang="en-US" sz="1400" b="0" i="0" dirty="0" err="1">
                <a:solidFill>
                  <a:srgbClr val="333333"/>
                </a:solidFill>
                <a:effectLst/>
              </a:rPr>
              <a:t>NaaS</a:t>
            </a:r>
            <a:r>
              <a:rPr lang="en-US" sz="1400" b="0" i="0" dirty="0">
                <a:solidFill>
                  <a:srgbClr val="333333"/>
                </a:solidFill>
                <a:effectLst/>
              </a:rPr>
              <a:t> services for B2B clients through the application of artificial intelligence (AI) to the network operation (AIOps), enabling, for example, the automatic prevention of failures and outages.</a:t>
            </a:r>
          </a:p>
          <a:p>
            <a:pPr lvl="1"/>
            <a:r>
              <a:rPr lang="en-US" sz="1400" b="1" u="none" strike="noStrike" dirty="0">
                <a:solidFill>
                  <a:srgbClr val="333333"/>
                </a:solidFill>
              </a:rPr>
              <a:t>Utilized TMF API</a:t>
            </a:r>
            <a:r>
              <a:rPr lang="en-US" sz="1400" u="none" strike="noStrike" dirty="0">
                <a:solidFill>
                  <a:srgbClr val="333333"/>
                </a:solidFill>
              </a:rPr>
              <a:t>: </a:t>
            </a:r>
          </a:p>
          <a:p>
            <a:pPr lvl="2"/>
            <a:r>
              <a:rPr lang="en-US" sz="1400" u="none" strike="noStrike" dirty="0">
                <a:solidFill>
                  <a:srgbClr val="333333"/>
                </a:solidFill>
              </a:rPr>
              <a:t>TMF639 “Resource Inventory”, </a:t>
            </a:r>
          </a:p>
          <a:p>
            <a:pPr lvl="2"/>
            <a:r>
              <a:rPr lang="en-US" sz="1400" dirty="0">
                <a:solidFill>
                  <a:srgbClr val="333333"/>
                </a:solidFill>
              </a:rPr>
              <a:t>TMF</a:t>
            </a:r>
            <a:r>
              <a:rPr lang="en-US" sz="1400" u="none" strike="noStrike" dirty="0">
                <a:solidFill>
                  <a:srgbClr val="333333"/>
                </a:solidFill>
              </a:rPr>
              <a:t>633 “Service Catalog”,</a:t>
            </a:r>
          </a:p>
          <a:p>
            <a:pPr lvl="2"/>
            <a:r>
              <a:rPr lang="en-US" sz="1400" dirty="0">
                <a:solidFill>
                  <a:srgbClr val="333333"/>
                </a:solidFill>
              </a:rPr>
              <a:t>TMF645 “Service Qualification”,</a:t>
            </a:r>
            <a:endParaRPr lang="en-US" sz="1400" u="none" strike="noStrike" dirty="0">
              <a:solidFill>
                <a:srgbClr val="333333"/>
              </a:solidFill>
            </a:endParaRPr>
          </a:p>
          <a:p>
            <a:pPr lvl="2"/>
            <a:r>
              <a:rPr lang="en-US" sz="1400" dirty="0">
                <a:solidFill>
                  <a:srgbClr val="333333"/>
                </a:solidFill>
              </a:rPr>
              <a:t>TMF</a:t>
            </a:r>
            <a:r>
              <a:rPr lang="en-US" sz="1400" u="none" strike="noStrike" dirty="0">
                <a:solidFill>
                  <a:srgbClr val="333333"/>
                </a:solidFill>
              </a:rPr>
              <a:t>634 “Resource Catalog”,</a:t>
            </a:r>
          </a:p>
          <a:p>
            <a:pPr lvl="2"/>
            <a:r>
              <a:rPr lang="en-US" sz="1400" dirty="0">
                <a:solidFill>
                  <a:srgbClr val="333333"/>
                </a:solidFill>
              </a:rPr>
              <a:t>TMF</a:t>
            </a:r>
            <a:r>
              <a:rPr lang="en-US" sz="1400" u="none" strike="noStrike" dirty="0">
                <a:solidFill>
                  <a:srgbClr val="333333"/>
                </a:solidFill>
              </a:rPr>
              <a:t>685 “Resource Pool”, </a:t>
            </a:r>
          </a:p>
          <a:p>
            <a:pPr lvl="2"/>
            <a:r>
              <a:rPr lang="en-US" sz="1400" dirty="0">
                <a:solidFill>
                  <a:srgbClr val="333333"/>
                </a:solidFill>
              </a:rPr>
              <a:t>TMF</a:t>
            </a:r>
            <a:r>
              <a:rPr lang="en-US" sz="1400" u="none" strike="noStrike" dirty="0">
                <a:solidFill>
                  <a:srgbClr val="333333"/>
                </a:solidFill>
              </a:rPr>
              <a:t>625 “Trouble Ticket”.</a:t>
            </a:r>
            <a:endParaRPr lang="en-US" sz="1400" b="0" i="0" u="none" strike="noStrike" dirty="0">
              <a:solidFill>
                <a:srgbClr val="29303A"/>
              </a:solidFill>
              <a:effectLst/>
            </a:endParaRPr>
          </a:p>
        </p:txBody>
      </p:sp>
      <p:pic>
        <p:nvPicPr>
          <p:cNvPr id="9" name="Picture 8">
            <a:extLst>
              <a:ext uri="{FF2B5EF4-FFF2-40B4-BE49-F238E27FC236}">
                <a16:creationId xmlns:a16="http://schemas.microsoft.com/office/drawing/2014/main" id="{477CF77E-FE89-4938-BAFA-FAB601192214}"/>
              </a:ext>
            </a:extLst>
          </p:cNvPr>
          <p:cNvPicPr>
            <a:picLocks noChangeAspect="1"/>
          </p:cNvPicPr>
          <p:nvPr/>
        </p:nvPicPr>
        <p:blipFill>
          <a:blip r:embed="rId3"/>
          <a:stretch>
            <a:fillRect/>
          </a:stretch>
        </p:blipFill>
        <p:spPr>
          <a:xfrm>
            <a:off x="5770485" y="3740199"/>
            <a:ext cx="5718188" cy="2909175"/>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957A0E6F-2022-4A28-85C8-C43DE8168B54}"/>
              </a:ext>
            </a:extLst>
          </p:cNvPr>
          <p:cNvPicPr>
            <a:picLocks noChangeAspect="1"/>
          </p:cNvPicPr>
          <p:nvPr/>
        </p:nvPicPr>
        <p:blipFill>
          <a:blip r:embed="rId4"/>
          <a:stretch>
            <a:fillRect/>
          </a:stretch>
        </p:blipFill>
        <p:spPr>
          <a:xfrm>
            <a:off x="5770485" y="917100"/>
            <a:ext cx="5739277" cy="2687234"/>
          </a:xfrm>
          <a:prstGeom prst="rect">
            <a:avLst/>
          </a:prstGeom>
          <a:ln>
            <a:noFill/>
          </a:ln>
          <a:effectLst>
            <a:outerShdw blurRad="292100" dist="139700" dir="2700000" algn="tl" rotWithShape="0">
              <a:srgbClr val="333333">
                <a:alpha val="65000"/>
              </a:srgbClr>
            </a:outerShdw>
          </a:effectLst>
        </p:spPr>
      </p:pic>
      <p:sp>
        <p:nvSpPr>
          <p:cNvPr id="12" name="矩形 8">
            <a:extLst>
              <a:ext uri="{FF2B5EF4-FFF2-40B4-BE49-F238E27FC236}">
                <a16:creationId xmlns:a16="http://schemas.microsoft.com/office/drawing/2014/main" id="{6DFF2143-CC26-4ACE-A434-B651A08F6D01}"/>
              </a:ext>
            </a:extLst>
          </p:cNvPr>
          <p:cNvSpPr/>
          <p:nvPr/>
        </p:nvSpPr>
        <p:spPr>
          <a:xfrm>
            <a:off x="0" y="1"/>
            <a:ext cx="215900" cy="95512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69777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8F93-BA3B-418E-87E6-5543B809CD19}"/>
              </a:ext>
            </a:extLst>
          </p:cNvPr>
          <p:cNvSpPr>
            <a:spLocks noGrp="1"/>
          </p:cNvSpPr>
          <p:nvPr>
            <p:ph type="title"/>
          </p:nvPr>
        </p:nvSpPr>
        <p:spPr>
          <a:xfrm>
            <a:off x="762000" y="0"/>
            <a:ext cx="10515600" cy="1325563"/>
          </a:xfrm>
        </p:spPr>
        <p:txBody>
          <a:bodyPr/>
          <a:lstStyle/>
          <a:p>
            <a:r>
              <a:rPr lang="en-US" dirty="0"/>
              <a:t>TMF </a:t>
            </a:r>
            <a:r>
              <a:rPr lang="en-US" dirty="0" err="1"/>
              <a:t>NaaS</a:t>
            </a:r>
            <a:r>
              <a:rPr lang="en-US" dirty="0"/>
              <a:t> Related Catalyst Projects</a:t>
            </a:r>
          </a:p>
        </p:txBody>
      </p:sp>
      <p:sp>
        <p:nvSpPr>
          <p:cNvPr id="3" name="Content Placeholder 2">
            <a:extLst>
              <a:ext uri="{FF2B5EF4-FFF2-40B4-BE49-F238E27FC236}">
                <a16:creationId xmlns:a16="http://schemas.microsoft.com/office/drawing/2014/main" id="{E031F78C-C782-4AAD-94E8-D29D65D449CC}"/>
              </a:ext>
            </a:extLst>
          </p:cNvPr>
          <p:cNvSpPr>
            <a:spLocks noGrp="1"/>
          </p:cNvSpPr>
          <p:nvPr>
            <p:ph idx="1"/>
          </p:nvPr>
        </p:nvSpPr>
        <p:spPr>
          <a:xfrm>
            <a:off x="504334" y="1325563"/>
            <a:ext cx="5515466" cy="4553404"/>
          </a:xfrm>
        </p:spPr>
        <p:txBody>
          <a:bodyPr/>
          <a:lstStyle/>
          <a:p>
            <a:r>
              <a:rPr lang="en-US" sz="1400" b="0" i="0" u="none" strike="noStrike" dirty="0">
                <a:solidFill>
                  <a:srgbClr val="29303A"/>
                </a:solidFill>
                <a:effectLst/>
                <a:hlinkClick r:id="rId2"/>
              </a:rPr>
              <a:t>Automating Network as a Service. Using Operational Domain Management (ODM), TM Forum Open APIs and MEF LSO.</a:t>
            </a:r>
          </a:p>
          <a:p>
            <a:pPr lvl="1"/>
            <a:r>
              <a:rPr lang="en-US" sz="1400" b="1" dirty="0">
                <a:solidFill>
                  <a:srgbClr val="29303A"/>
                </a:solidFill>
              </a:rPr>
              <a:t>Champions</a:t>
            </a:r>
            <a:r>
              <a:rPr lang="en-US" sz="1400" dirty="0">
                <a:solidFill>
                  <a:srgbClr val="29303A"/>
                </a:solidFill>
              </a:rPr>
              <a:t>: MEF, PCCW Global, Vodafone Group, Orange, Telstra, AT&amp;T</a:t>
            </a:r>
          </a:p>
          <a:p>
            <a:pPr lvl="1"/>
            <a:r>
              <a:rPr lang="en-US" sz="1400" b="1" dirty="0">
                <a:solidFill>
                  <a:srgbClr val="29303A"/>
                </a:solidFill>
              </a:rPr>
              <a:t>Use Case</a:t>
            </a:r>
            <a:r>
              <a:rPr lang="en-US" sz="1400" dirty="0">
                <a:solidFill>
                  <a:srgbClr val="29303A"/>
                </a:solidFill>
              </a:rPr>
              <a:t>: </a:t>
            </a:r>
            <a:r>
              <a:rPr lang="en-US" sz="1400" b="0" i="0" dirty="0">
                <a:solidFill>
                  <a:srgbClr val="333333"/>
                </a:solidFill>
                <a:effectLst/>
              </a:rPr>
              <a:t> automate the lifecycle of services such as carrier Ethernet and software-defined wide area networking (SD-WAN), showing how they can be ordered through a portal and then automatically activated across hybrid networks made up of virtualized and physical components. The idea is to demonstrate orchestration of services across multiple providers and over diverse network technology domains, allowing communications service providers (CSPs) to build automated, model-driven digital ecosystems.</a:t>
            </a:r>
            <a:endParaRPr lang="en-US" sz="1400" dirty="0">
              <a:solidFill>
                <a:srgbClr val="29303A"/>
              </a:solidFill>
            </a:endParaRPr>
          </a:p>
          <a:p>
            <a:pPr lvl="1"/>
            <a:r>
              <a:rPr lang="en-US" sz="1400" b="1" dirty="0">
                <a:solidFill>
                  <a:srgbClr val="29303A"/>
                </a:solidFill>
              </a:rPr>
              <a:t>TMF API</a:t>
            </a:r>
            <a:r>
              <a:rPr lang="en-US" sz="1400" dirty="0">
                <a:solidFill>
                  <a:srgbClr val="29303A"/>
                </a:solidFill>
              </a:rPr>
              <a:t>: </a:t>
            </a:r>
            <a:r>
              <a:rPr lang="en-US" sz="1400" b="0" i="0" dirty="0">
                <a:solidFill>
                  <a:srgbClr val="4D4D4D"/>
                </a:solidFill>
                <a:effectLst/>
              </a:rPr>
              <a:t>TMF633 “Service Catalog ”, 640 “Service Activation and Configuration ”, 641 “Service Order Management ” , 622 “Product Ordering and Management”</a:t>
            </a:r>
            <a:endParaRPr lang="en-US" sz="1400" dirty="0">
              <a:solidFill>
                <a:srgbClr val="29303A"/>
              </a:solidFill>
            </a:endParaRPr>
          </a:p>
          <a:p>
            <a:pPr lvl="1"/>
            <a:endParaRPr lang="en-US" sz="1000" b="0" i="0" u="none" strike="noStrike" dirty="0">
              <a:solidFill>
                <a:srgbClr val="29303A"/>
              </a:solidFill>
              <a:effectLst/>
              <a:latin typeface="Lato"/>
              <a:hlinkClick r:id="rId2"/>
            </a:endParaRPr>
          </a:p>
        </p:txBody>
      </p:sp>
      <p:pic>
        <p:nvPicPr>
          <p:cNvPr id="6" name="Picture 5">
            <a:extLst>
              <a:ext uri="{FF2B5EF4-FFF2-40B4-BE49-F238E27FC236}">
                <a16:creationId xmlns:a16="http://schemas.microsoft.com/office/drawing/2014/main" id="{FE55DE2A-BFE5-4FC0-8441-D7B2571F3D80}"/>
              </a:ext>
            </a:extLst>
          </p:cNvPr>
          <p:cNvPicPr>
            <a:picLocks noChangeAspect="1"/>
          </p:cNvPicPr>
          <p:nvPr/>
        </p:nvPicPr>
        <p:blipFill>
          <a:blip r:embed="rId3"/>
          <a:stretch>
            <a:fillRect/>
          </a:stretch>
        </p:blipFill>
        <p:spPr>
          <a:xfrm>
            <a:off x="6509326" y="4521149"/>
            <a:ext cx="5418972" cy="149950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F38B836-54DA-443C-882C-0CAC3E3BEFF3}"/>
              </a:ext>
            </a:extLst>
          </p:cNvPr>
          <p:cNvPicPr>
            <a:picLocks noChangeAspect="1"/>
          </p:cNvPicPr>
          <p:nvPr/>
        </p:nvPicPr>
        <p:blipFill>
          <a:blip r:embed="rId4"/>
          <a:stretch>
            <a:fillRect/>
          </a:stretch>
        </p:blipFill>
        <p:spPr>
          <a:xfrm>
            <a:off x="6509326" y="1473198"/>
            <a:ext cx="5418972" cy="2831674"/>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42995053-59AA-4BA5-9A30-C1F6704C94ED}"/>
              </a:ext>
            </a:extLst>
          </p:cNvPr>
          <p:cNvSpPr txBox="1"/>
          <p:nvPr/>
        </p:nvSpPr>
        <p:spPr>
          <a:xfrm>
            <a:off x="906456" y="5189993"/>
            <a:ext cx="6096000" cy="954107"/>
          </a:xfrm>
          <a:prstGeom prst="rect">
            <a:avLst/>
          </a:prstGeom>
          <a:noFill/>
        </p:spPr>
        <p:txBody>
          <a:bodyPr wrap="square">
            <a:spAutoFit/>
          </a:bodyPr>
          <a:lstStyle/>
          <a:p>
            <a:pPr marL="285750" indent="-285750">
              <a:buFont typeface="Arial" panose="020B0604020202020204" pitchFamily="34" charset="0"/>
              <a:buChar char="•"/>
            </a:pPr>
            <a:r>
              <a:rPr lang="en-US" sz="1400" b="0" i="0" u="none" strike="noStrike" dirty="0">
                <a:solidFill>
                  <a:srgbClr val="29303A"/>
                </a:solidFill>
                <a:effectLst/>
                <a:latin typeface="+mn-lt"/>
                <a:hlinkClick r:id="rId5"/>
              </a:rPr>
              <a:t>Agile and automated digital enterprises</a:t>
            </a:r>
            <a:endParaRPr lang="en-US" sz="1400" b="0" i="0" u="none" strike="noStrike" dirty="0">
              <a:solidFill>
                <a:srgbClr val="29303A"/>
              </a:solidFill>
              <a:effectLst/>
              <a:latin typeface="+mn-lt"/>
            </a:endParaRPr>
          </a:p>
          <a:p>
            <a:pPr marL="285750" indent="-285750">
              <a:buFont typeface="Arial" panose="020B0604020202020204" pitchFamily="34" charset="0"/>
              <a:buChar char="•"/>
            </a:pPr>
            <a:r>
              <a:rPr lang="en-US" sz="1400" b="0" i="0" u="none" strike="noStrike" dirty="0">
                <a:solidFill>
                  <a:srgbClr val="29303A"/>
                </a:solidFill>
                <a:effectLst/>
                <a:latin typeface="+mn-lt"/>
                <a:hlinkClick r:id="rId6"/>
              </a:rPr>
              <a:t>4G &amp; 5G </a:t>
            </a:r>
            <a:r>
              <a:rPr lang="en-US" sz="1400" b="0" i="0" u="none" strike="noStrike" dirty="0" err="1">
                <a:solidFill>
                  <a:srgbClr val="29303A"/>
                </a:solidFill>
                <a:effectLst/>
                <a:latin typeface="+mn-lt"/>
                <a:hlinkClick r:id="rId6"/>
              </a:rPr>
              <a:t>NaaS</a:t>
            </a:r>
            <a:r>
              <a:rPr lang="en-US" sz="1400" b="0" i="0" u="none" strike="noStrike" dirty="0">
                <a:solidFill>
                  <a:srgbClr val="29303A"/>
                </a:solidFill>
                <a:effectLst/>
                <a:latin typeface="+mn-lt"/>
                <a:hlinkClick r:id="rId6"/>
              </a:rPr>
              <a:t> for B2B &amp; B2I Business Ecosystem</a:t>
            </a:r>
            <a:endParaRPr lang="en-US" sz="1400" dirty="0">
              <a:solidFill>
                <a:srgbClr val="29303A"/>
              </a:solidFill>
              <a:latin typeface="+mn-lt"/>
            </a:endParaRPr>
          </a:p>
          <a:p>
            <a:pPr marL="285750" indent="-285750">
              <a:buFont typeface="Arial" panose="020B0604020202020204" pitchFamily="34" charset="0"/>
              <a:buChar char="•"/>
            </a:pPr>
            <a:r>
              <a:rPr lang="en-US" sz="1400" b="0" i="0" u="none" strike="noStrike" dirty="0" err="1">
                <a:solidFill>
                  <a:srgbClr val="29303A"/>
                </a:solidFill>
                <a:effectLst/>
                <a:latin typeface="+mn-lt"/>
                <a:hlinkClick r:id="rId7"/>
              </a:rPr>
              <a:t>NaaS</a:t>
            </a:r>
            <a:r>
              <a:rPr lang="en-US" sz="1400" b="0" i="0" u="none" strike="noStrike" dirty="0">
                <a:solidFill>
                  <a:srgbClr val="29303A"/>
                </a:solidFill>
                <a:effectLst/>
                <a:latin typeface="+mn-lt"/>
                <a:hlinkClick r:id="rId7"/>
              </a:rPr>
              <a:t> in Action </a:t>
            </a:r>
            <a:endParaRPr lang="en-US" sz="1400" b="0" i="0" u="none" strike="noStrike" dirty="0">
              <a:solidFill>
                <a:srgbClr val="29303A"/>
              </a:solidFill>
              <a:effectLst/>
              <a:latin typeface="+mn-lt"/>
            </a:endParaRPr>
          </a:p>
          <a:p>
            <a:pPr marL="285750" indent="-285750">
              <a:buFont typeface="Arial" panose="020B0604020202020204" pitchFamily="34" charset="0"/>
              <a:buChar char="•"/>
            </a:pPr>
            <a:r>
              <a:rPr lang="en-US" sz="1400" b="0" i="0" u="none" strike="noStrike" dirty="0">
                <a:solidFill>
                  <a:srgbClr val="29303A"/>
                </a:solidFill>
                <a:effectLst/>
                <a:latin typeface="+mn-lt"/>
                <a:hlinkClick r:id="rId8"/>
              </a:rPr>
              <a:t>5G Service Operations -Closed Loop Assurance of 5G Network Slices</a:t>
            </a:r>
            <a:r>
              <a:rPr lang="en-US" sz="1400" b="0" i="0" u="none" strike="noStrike" dirty="0">
                <a:solidFill>
                  <a:srgbClr val="29303A"/>
                </a:solidFill>
                <a:effectLst/>
                <a:latin typeface="+mn-lt"/>
                <a:hlinkClick r:id="rId2"/>
              </a:rPr>
              <a:t> </a:t>
            </a:r>
            <a:endParaRPr lang="en-US" sz="1400" dirty="0">
              <a:latin typeface="+mn-lt"/>
            </a:endParaRPr>
          </a:p>
        </p:txBody>
      </p:sp>
      <p:sp>
        <p:nvSpPr>
          <p:cNvPr id="14" name="矩形 8">
            <a:extLst>
              <a:ext uri="{FF2B5EF4-FFF2-40B4-BE49-F238E27FC236}">
                <a16:creationId xmlns:a16="http://schemas.microsoft.com/office/drawing/2014/main" id="{FEBE44B1-860A-4482-ABE8-276365EC32D4}"/>
              </a:ext>
            </a:extLst>
          </p:cNvPr>
          <p:cNvSpPr/>
          <p:nvPr/>
        </p:nvSpPr>
        <p:spPr>
          <a:xfrm>
            <a:off x="0" y="1"/>
            <a:ext cx="215900" cy="97733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extLst>
      <p:ext uri="{BB962C8B-B14F-4D97-AF65-F5344CB8AC3E}">
        <p14:creationId xmlns:p14="http://schemas.microsoft.com/office/powerpoint/2010/main" val="34064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215900" cy="122396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文本框 3"/>
          <p:cNvSpPr txBox="1"/>
          <p:nvPr/>
        </p:nvSpPr>
        <p:spPr>
          <a:xfrm>
            <a:off x="215900" y="258038"/>
            <a:ext cx="4510081" cy="677108"/>
          </a:xfrm>
          <a:prstGeom prst="rect">
            <a:avLst/>
          </a:prstGeom>
          <a:noFill/>
        </p:spPr>
        <p:txBody>
          <a:bodyPr wrap="none">
            <a:spAutoFit/>
          </a:bodyPr>
          <a:lstStyle/>
          <a:p>
            <a:r>
              <a:rPr lang="en-US" altLang="zh-CN" sz="3800" dirty="0"/>
              <a:t>CSPs on </a:t>
            </a:r>
            <a:r>
              <a:rPr lang="en-US" altLang="zh-CN" sz="3800" dirty="0" err="1"/>
              <a:t>NaaS</a:t>
            </a:r>
            <a:r>
              <a:rPr lang="en-US" altLang="zh-CN" sz="3800" dirty="0"/>
              <a:t> Journey</a:t>
            </a:r>
          </a:p>
        </p:txBody>
      </p:sp>
      <p:sp>
        <p:nvSpPr>
          <p:cNvPr id="6" name="TextBox 6">
            <a:extLst>
              <a:ext uri="{FF2B5EF4-FFF2-40B4-BE49-F238E27FC236}">
                <a16:creationId xmlns:a16="http://schemas.microsoft.com/office/drawing/2014/main" id="{E4AF2BEE-D3A2-42E8-9030-40771EF28BC6}"/>
              </a:ext>
            </a:extLst>
          </p:cNvPr>
          <p:cNvSpPr txBox="1"/>
          <p:nvPr/>
        </p:nvSpPr>
        <p:spPr>
          <a:xfrm>
            <a:off x="3290396" y="1166842"/>
            <a:ext cx="2805604" cy="4770537"/>
          </a:xfrm>
          <a:prstGeom prst="rect">
            <a:avLst/>
          </a:prstGeom>
          <a:noFill/>
        </p:spPr>
        <p:txBody>
          <a:bodyPr wrap="square">
            <a:spAutoFit/>
          </a:bodyPr>
          <a:lstStyle/>
          <a:p>
            <a:pPr algn="l"/>
            <a:r>
              <a:rPr lang="en-US" sz="1600" b="0" i="0" u="none" strike="noStrike" baseline="0" dirty="0" err="1">
                <a:solidFill>
                  <a:srgbClr val="C00000"/>
                </a:solidFill>
              </a:rPr>
              <a:t>Telus</a:t>
            </a:r>
            <a:r>
              <a:rPr lang="en-US" sz="1600" b="0" i="0" u="none" strike="noStrike" baseline="0" dirty="0">
                <a:solidFill>
                  <a:srgbClr val="C00000"/>
                </a:solidFill>
              </a:rPr>
              <a:t> Develops New Products with </a:t>
            </a:r>
            <a:r>
              <a:rPr lang="en-US" sz="1600" b="0" i="0" u="none" strike="noStrike" baseline="0" dirty="0" err="1">
                <a:solidFill>
                  <a:srgbClr val="C00000"/>
                </a:solidFill>
              </a:rPr>
              <a:t>NaaS</a:t>
            </a:r>
            <a:endParaRPr lang="en-US" sz="1600" b="0" i="0" u="none" strike="noStrike" baseline="0" dirty="0">
              <a:solidFill>
                <a:srgbClr val="C00000"/>
              </a:solidFill>
            </a:endParaRPr>
          </a:p>
          <a:p>
            <a:pPr algn="l"/>
            <a:endParaRPr lang="en-US" sz="1600" b="0" i="0" u="none" strike="noStrike" baseline="0" dirty="0">
              <a:solidFill>
                <a:srgbClr val="C00000"/>
              </a:solidFill>
            </a:endParaRPr>
          </a:p>
          <a:p>
            <a:pPr marL="285750" indent="-285750" algn="l">
              <a:buFont typeface="Arial" panose="020B0604020202020204" pitchFamily="34" charset="0"/>
              <a:buChar char="•"/>
            </a:pPr>
            <a:r>
              <a:rPr lang="en-US" sz="1600" dirty="0"/>
              <a:t>Delivering cloud-based SD-WAN</a:t>
            </a:r>
          </a:p>
          <a:p>
            <a:pPr marL="285750" indent="-285750" algn="l">
              <a:buFont typeface="Arial" panose="020B0604020202020204" pitchFamily="34" charset="0"/>
              <a:buChar char="•"/>
            </a:pPr>
            <a:r>
              <a:rPr lang="en-US" sz="1600" b="0" i="0" u="none" strike="noStrike" baseline="0" dirty="0"/>
              <a:t>Customer can build and manage their own network thought a self-service portal</a:t>
            </a:r>
          </a:p>
          <a:p>
            <a:pPr marL="285750" indent="-285750" algn="l">
              <a:buFont typeface="Arial" panose="020B0604020202020204" pitchFamily="34" charset="0"/>
              <a:buChar char="•"/>
            </a:pPr>
            <a:r>
              <a:rPr lang="en-US" sz="1600" dirty="0"/>
              <a:t>Priorities and routes traffic locally so branch offices can access cloud-based apps directly</a:t>
            </a:r>
          </a:p>
          <a:p>
            <a:pPr marL="285750" indent="-285750" algn="l">
              <a:buFont typeface="Arial" panose="020B0604020202020204" pitchFamily="34" charset="0"/>
              <a:buChar char="•"/>
            </a:pPr>
            <a:r>
              <a:rPr lang="en-US" sz="1600" dirty="0"/>
              <a:t>Advanced firewall protection</a:t>
            </a:r>
          </a:p>
          <a:p>
            <a:pPr marL="285750" indent="-285750" algn="l">
              <a:buFont typeface="Arial" panose="020B0604020202020204" pitchFamily="34" charset="0"/>
              <a:buChar char="•"/>
            </a:pPr>
            <a:r>
              <a:rPr lang="en-US" sz="1600" b="0" i="0" u="none" strike="noStrike" baseline="0" dirty="0"/>
              <a:t>Application traffic management </a:t>
            </a:r>
          </a:p>
          <a:p>
            <a:pPr marL="285750" indent="-285750" algn="l">
              <a:buFont typeface="Arial" panose="020B0604020202020204" pitchFamily="34" charset="0"/>
              <a:buChar char="•"/>
            </a:pPr>
            <a:r>
              <a:rPr lang="en-US" sz="1600" b="0" i="0" u="none" strike="noStrike" baseline="0" dirty="0"/>
              <a:t>Backup wireless LTE connection</a:t>
            </a:r>
          </a:p>
          <a:p>
            <a:pPr marL="285750" indent="-285750" algn="l">
              <a:buFont typeface="Arial" panose="020B0604020202020204" pitchFamily="34" charset="0"/>
              <a:buChar char="•"/>
            </a:pPr>
            <a:endParaRPr lang="en-US" sz="1600" dirty="0"/>
          </a:p>
        </p:txBody>
      </p:sp>
      <p:sp>
        <p:nvSpPr>
          <p:cNvPr id="7" name="TextBox 8">
            <a:extLst>
              <a:ext uri="{FF2B5EF4-FFF2-40B4-BE49-F238E27FC236}">
                <a16:creationId xmlns:a16="http://schemas.microsoft.com/office/drawing/2014/main" id="{AD93F1F3-7CF9-441F-A089-F2F0EDF19843}"/>
              </a:ext>
            </a:extLst>
          </p:cNvPr>
          <p:cNvSpPr txBox="1"/>
          <p:nvPr/>
        </p:nvSpPr>
        <p:spPr>
          <a:xfrm>
            <a:off x="369610" y="1183981"/>
            <a:ext cx="2574758" cy="4031873"/>
          </a:xfrm>
          <a:prstGeom prst="rect">
            <a:avLst/>
          </a:prstGeom>
          <a:noFill/>
          <a:ln>
            <a:noFill/>
          </a:ln>
          <a:effectLst/>
        </p:spPr>
        <p:txBody>
          <a:bodyPr wrap="square">
            <a:spAutoFit/>
          </a:bodyPr>
          <a:lstStyle/>
          <a:p>
            <a:r>
              <a:rPr lang="en-US" sz="1600" b="0" i="0" u="none" strike="noStrike" baseline="0" dirty="0">
                <a:solidFill>
                  <a:srgbClr val="C00000"/>
                </a:solidFill>
              </a:rPr>
              <a:t>Telstra Embraces </a:t>
            </a:r>
            <a:r>
              <a:rPr lang="en-US" sz="1600" b="0" i="0" u="none" strike="noStrike" baseline="0" dirty="0" err="1">
                <a:solidFill>
                  <a:srgbClr val="C00000"/>
                </a:solidFill>
              </a:rPr>
              <a:t>NaaS</a:t>
            </a:r>
            <a:r>
              <a:rPr lang="en-US" sz="1600" b="0" i="0" u="none" strike="noStrike" baseline="0" dirty="0">
                <a:solidFill>
                  <a:srgbClr val="C00000"/>
                </a:solidFill>
              </a:rPr>
              <a:t> architecture as the core of massive network modernization effort.</a:t>
            </a:r>
          </a:p>
          <a:p>
            <a:endParaRPr lang="en-US" sz="1600" b="0" i="0" u="none" strike="noStrike" baseline="0" dirty="0">
              <a:solidFill>
                <a:srgbClr val="C00000"/>
              </a:solidFill>
            </a:endParaRPr>
          </a:p>
          <a:p>
            <a:pPr marL="285750" indent="-285750">
              <a:buFont typeface="Arial" panose="020B0604020202020204" pitchFamily="34" charset="0"/>
              <a:buChar char="•"/>
            </a:pPr>
            <a:r>
              <a:rPr lang="en-US" sz="1600" b="0" i="0" u="none" strike="noStrike" baseline="0" dirty="0"/>
              <a:t>Telstra </a:t>
            </a:r>
            <a:r>
              <a:rPr lang="en-US" sz="1600" b="0" i="0" u="none" strike="noStrike" baseline="0" dirty="0" err="1"/>
              <a:t>NaaS</a:t>
            </a:r>
            <a:r>
              <a:rPr lang="en-US" sz="1600" b="0" i="0" u="none" strike="noStrike" baseline="0" dirty="0"/>
              <a:t> platform went live in 2018</a:t>
            </a:r>
          </a:p>
          <a:p>
            <a:pPr marL="285750" indent="-285750">
              <a:buFont typeface="Arial" panose="020B0604020202020204" pitchFamily="34" charset="0"/>
              <a:buChar char="•"/>
            </a:pPr>
            <a:r>
              <a:rPr lang="en-US" sz="1600" dirty="0"/>
              <a:t>Started with internal use, now available for partners</a:t>
            </a:r>
            <a:endParaRPr lang="en-US" sz="1600" b="0" i="0" u="none" strike="noStrike" baseline="0" dirty="0"/>
          </a:p>
          <a:p>
            <a:pPr marL="285750" indent="-285750">
              <a:buFont typeface="Arial" panose="020B0604020202020204" pitchFamily="34" charset="0"/>
              <a:buChar char="•"/>
            </a:pPr>
            <a:r>
              <a:rPr lang="en-US" sz="1600" b="0" i="0" u="none" strike="noStrike" baseline="0" dirty="0"/>
              <a:t>Telstra was instrumental in creating TM Forum’s new </a:t>
            </a:r>
            <a:r>
              <a:rPr lang="en-US" sz="1600" b="0" i="0" u="none" strike="noStrike" baseline="0" dirty="0" err="1"/>
              <a:t>NaaS</a:t>
            </a:r>
            <a:r>
              <a:rPr lang="en-US" sz="1600" dirty="0"/>
              <a:t> </a:t>
            </a:r>
            <a:r>
              <a:rPr lang="en-US" sz="1600" b="0" i="0" u="none" strike="noStrike" baseline="0" dirty="0"/>
              <a:t>API Component Suite</a:t>
            </a:r>
          </a:p>
          <a:p>
            <a:pPr marL="285750" indent="-285750">
              <a:buFont typeface="Arial" panose="020B0604020202020204" pitchFamily="34" charset="0"/>
              <a:buChar char="•"/>
            </a:pPr>
            <a:r>
              <a:rPr lang="en-US" sz="1600" dirty="0"/>
              <a:t>In bid to be the Telco AWS</a:t>
            </a:r>
          </a:p>
        </p:txBody>
      </p:sp>
      <p:sp>
        <p:nvSpPr>
          <p:cNvPr id="8" name="TextBox 14">
            <a:extLst>
              <a:ext uri="{FF2B5EF4-FFF2-40B4-BE49-F238E27FC236}">
                <a16:creationId xmlns:a16="http://schemas.microsoft.com/office/drawing/2014/main" id="{851EA4BB-28F5-4BFF-A9F6-300B54718886}"/>
              </a:ext>
            </a:extLst>
          </p:cNvPr>
          <p:cNvSpPr txBox="1"/>
          <p:nvPr/>
        </p:nvSpPr>
        <p:spPr>
          <a:xfrm>
            <a:off x="9305705" y="1183981"/>
            <a:ext cx="2532086" cy="2800767"/>
          </a:xfrm>
          <a:prstGeom prst="rect">
            <a:avLst/>
          </a:prstGeom>
          <a:noFill/>
        </p:spPr>
        <p:txBody>
          <a:bodyPr wrap="square">
            <a:spAutoFit/>
          </a:bodyPr>
          <a:lstStyle/>
          <a:p>
            <a:pPr algn="l"/>
            <a:r>
              <a:rPr lang="en-US" sz="1600" b="0" i="0" u="none" strike="noStrike" baseline="0" dirty="0">
                <a:solidFill>
                  <a:srgbClr val="C00000"/>
                </a:solidFill>
              </a:rPr>
              <a:t>Telefonica Business Solution Embraces </a:t>
            </a:r>
            <a:r>
              <a:rPr lang="en-US" sz="1600" b="0" i="0" u="none" strike="noStrike" baseline="0" dirty="0" err="1">
                <a:solidFill>
                  <a:srgbClr val="C00000"/>
                </a:solidFill>
              </a:rPr>
              <a:t>NaaS</a:t>
            </a:r>
            <a:r>
              <a:rPr lang="en-US" sz="1600" b="0" i="0" u="none" strike="noStrike" baseline="0" dirty="0">
                <a:solidFill>
                  <a:srgbClr val="C00000"/>
                </a:solidFill>
              </a:rPr>
              <a:t> for transformation</a:t>
            </a:r>
          </a:p>
          <a:p>
            <a:pPr algn="l"/>
            <a:endParaRPr lang="en-US" sz="1600" b="0" i="0" u="none" strike="noStrike" baseline="0" dirty="0">
              <a:solidFill>
                <a:srgbClr val="C00000"/>
              </a:solidFill>
            </a:endParaRPr>
          </a:p>
          <a:p>
            <a:pPr marL="285750" indent="-285750" algn="l">
              <a:buFont typeface="Arial" panose="020B0604020202020204" pitchFamily="34" charset="0"/>
              <a:buChar char="•"/>
            </a:pPr>
            <a:r>
              <a:rPr lang="en-US" sz="1600" dirty="0" err="1"/>
              <a:t>Fullstack</a:t>
            </a:r>
            <a:r>
              <a:rPr lang="en-US" sz="1600" dirty="0"/>
              <a:t> transformation, digitizing end to end, from IT to Network</a:t>
            </a:r>
          </a:p>
          <a:p>
            <a:pPr marL="285750" indent="-285750" algn="l">
              <a:buFont typeface="Arial" panose="020B0604020202020204" pitchFamily="34" charset="0"/>
              <a:buChar char="•"/>
            </a:pPr>
            <a:r>
              <a:rPr lang="en-US" sz="1600" dirty="0"/>
              <a:t>Solution is operational and offers cloud-security,  IP VPN, BOD</a:t>
            </a:r>
          </a:p>
          <a:p>
            <a:pPr marL="285750" indent="-285750" algn="l">
              <a:buFont typeface="Arial" panose="020B0604020202020204" pitchFamily="34" charset="0"/>
              <a:buChar char="•"/>
            </a:pPr>
            <a:endParaRPr lang="en-US" sz="1600" dirty="0"/>
          </a:p>
        </p:txBody>
      </p:sp>
      <p:sp>
        <p:nvSpPr>
          <p:cNvPr id="10" name="TextBox 16">
            <a:extLst>
              <a:ext uri="{FF2B5EF4-FFF2-40B4-BE49-F238E27FC236}">
                <a16:creationId xmlns:a16="http://schemas.microsoft.com/office/drawing/2014/main" id="{7B92D37A-B609-4A88-BFF7-AEFBEEB17495}"/>
              </a:ext>
            </a:extLst>
          </p:cNvPr>
          <p:cNvSpPr txBox="1"/>
          <p:nvPr/>
        </p:nvSpPr>
        <p:spPr>
          <a:xfrm>
            <a:off x="6249522" y="1175620"/>
            <a:ext cx="2805604" cy="3785652"/>
          </a:xfrm>
          <a:prstGeom prst="rect">
            <a:avLst/>
          </a:prstGeom>
          <a:noFill/>
        </p:spPr>
        <p:txBody>
          <a:bodyPr wrap="square">
            <a:spAutoFit/>
          </a:bodyPr>
          <a:lstStyle/>
          <a:p>
            <a:r>
              <a:rPr lang="en-US" sz="1600" b="0" i="0" u="none" strike="noStrike" baseline="0" dirty="0">
                <a:solidFill>
                  <a:srgbClr val="C00000"/>
                </a:solidFill>
              </a:rPr>
              <a:t>Vodafone uses </a:t>
            </a:r>
            <a:r>
              <a:rPr lang="en-US" sz="1600" b="0" i="0" u="none" strike="noStrike" baseline="0" dirty="0" err="1">
                <a:solidFill>
                  <a:srgbClr val="C00000"/>
                </a:solidFill>
              </a:rPr>
              <a:t>NaaS</a:t>
            </a:r>
            <a:r>
              <a:rPr lang="en-US" sz="1600" b="0" i="0" u="none" strike="noStrike" baseline="0" dirty="0">
                <a:solidFill>
                  <a:srgbClr val="C00000"/>
                </a:solidFill>
              </a:rPr>
              <a:t> internally first, then aims at verticals</a:t>
            </a:r>
          </a:p>
          <a:p>
            <a:endParaRPr lang="en-US" sz="1600" b="0" i="0" u="none" strike="noStrike" baseline="0" dirty="0">
              <a:solidFill>
                <a:srgbClr val="C00000"/>
              </a:solidFill>
            </a:endParaRPr>
          </a:p>
          <a:p>
            <a:pPr marL="285750" indent="-285750" algn="l">
              <a:buFont typeface="Arial" panose="020B0604020202020204" pitchFamily="34" charset="0"/>
              <a:buChar char="•"/>
            </a:pPr>
            <a:r>
              <a:rPr lang="en-US" sz="1600" b="0" i="0" u="none" strike="noStrike" baseline="0" dirty="0"/>
              <a:t>The umbrella organization treats its 25 operating companies as customers by offering </a:t>
            </a:r>
            <a:r>
              <a:rPr lang="en-US" sz="1600" b="0" i="0" u="none" strike="noStrike" baseline="0" dirty="0" err="1"/>
              <a:t>NaaS</a:t>
            </a:r>
            <a:r>
              <a:rPr lang="en-US" sz="1600" dirty="0"/>
              <a:t> </a:t>
            </a:r>
            <a:r>
              <a:rPr lang="en-US" sz="1600" b="0" i="0" u="none" strike="noStrike" baseline="0" dirty="0"/>
              <a:t>internally, and the operating</a:t>
            </a:r>
            <a:endParaRPr lang="en-US" sz="1600" dirty="0"/>
          </a:p>
          <a:p>
            <a:pPr marL="285750" indent="-285750" algn="l">
              <a:buFont typeface="Arial" panose="020B0604020202020204" pitchFamily="34" charset="0"/>
              <a:buChar char="•"/>
            </a:pPr>
            <a:r>
              <a:rPr lang="en-US" sz="1600" b="0" i="0" u="none" strike="noStrike" baseline="0" dirty="0"/>
              <a:t>“co-creation model”, which allows the company and its customers to collaborate on developing services, in IoT, Industry robotics in Warehouse</a:t>
            </a:r>
          </a:p>
          <a:p>
            <a:pPr marL="285750" indent="-285750" algn="l">
              <a:buFont typeface="Arial" panose="020B0604020202020204" pitchFamily="34" charset="0"/>
              <a:buChar char="•"/>
            </a:pPr>
            <a:endParaRPr lang="en-US" sz="1600" dirty="0"/>
          </a:p>
        </p:txBody>
      </p:sp>
      <p:sp>
        <p:nvSpPr>
          <p:cNvPr id="11" name="TextBox 10">
            <a:extLst>
              <a:ext uri="{FF2B5EF4-FFF2-40B4-BE49-F238E27FC236}">
                <a16:creationId xmlns:a16="http://schemas.microsoft.com/office/drawing/2014/main" id="{2E19F04A-BFF8-471B-81BC-1196B5307865}"/>
              </a:ext>
            </a:extLst>
          </p:cNvPr>
          <p:cNvSpPr txBox="1"/>
          <p:nvPr/>
        </p:nvSpPr>
        <p:spPr>
          <a:xfrm>
            <a:off x="5977128" y="5475714"/>
            <a:ext cx="6097604" cy="1200329"/>
          </a:xfrm>
          <a:prstGeom prst="rect">
            <a:avLst/>
          </a:prstGeom>
          <a:noFill/>
          <a:ln>
            <a:solidFill>
              <a:srgbClr val="C00000"/>
            </a:solidFill>
          </a:ln>
        </p:spPr>
        <p:txBody>
          <a:bodyPr wrap="square">
            <a:spAutoFit/>
          </a:bodyPr>
          <a:lstStyle/>
          <a:p>
            <a:pPr marL="285750" indent="-285750">
              <a:buFont typeface="Arial" panose="020B0604020202020204" pitchFamily="34" charset="0"/>
              <a:buChar char="•"/>
            </a:pPr>
            <a:r>
              <a:rPr lang="en-US" b="0" i="0" dirty="0">
                <a:solidFill>
                  <a:srgbClr val="2A2C2E"/>
                </a:solidFill>
                <a:effectLst/>
              </a:rPr>
              <a:t>reduce network deployment time by up to 80 per cent</a:t>
            </a:r>
          </a:p>
          <a:p>
            <a:pPr marL="285750" indent="-285750">
              <a:buFont typeface="Arial" panose="020B0604020202020204" pitchFamily="34" charset="0"/>
              <a:buChar char="•"/>
            </a:pPr>
            <a:r>
              <a:rPr lang="en-US" dirty="0">
                <a:solidFill>
                  <a:srgbClr val="2A2C2E"/>
                </a:solidFill>
              </a:rPr>
              <a:t>reduce new product introduction time from 12-14 months to 2-4 months</a:t>
            </a:r>
          </a:p>
          <a:p>
            <a:pPr marL="285750" indent="-285750">
              <a:buFont typeface="Arial" panose="020B0604020202020204" pitchFamily="34" charset="0"/>
              <a:buChar char="•"/>
            </a:pPr>
            <a:r>
              <a:rPr lang="en-US" dirty="0">
                <a:solidFill>
                  <a:srgbClr val="2A2C2E"/>
                </a:solidFill>
              </a:rPr>
              <a:t>greatly simplify interactions among ITs and Networks</a:t>
            </a:r>
            <a:endParaRPr lang="en-US" dirty="0"/>
          </a:p>
        </p:txBody>
      </p:sp>
      <p:sp>
        <p:nvSpPr>
          <p:cNvPr id="12" name="TextBox 19">
            <a:extLst>
              <a:ext uri="{FF2B5EF4-FFF2-40B4-BE49-F238E27FC236}">
                <a16:creationId xmlns:a16="http://schemas.microsoft.com/office/drawing/2014/main" id="{39C7BA38-D57A-47D5-BF43-D10245E972EE}"/>
              </a:ext>
            </a:extLst>
          </p:cNvPr>
          <p:cNvSpPr txBox="1"/>
          <p:nvPr/>
        </p:nvSpPr>
        <p:spPr>
          <a:xfrm>
            <a:off x="7710717" y="5055182"/>
            <a:ext cx="1875257" cy="369332"/>
          </a:xfrm>
          <a:prstGeom prst="rect">
            <a:avLst/>
          </a:prstGeom>
          <a:noFill/>
        </p:spPr>
        <p:txBody>
          <a:bodyPr wrap="none" rtlCol="0">
            <a:spAutoFit/>
          </a:bodyPr>
          <a:lstStyle/>
          <a:p>
            <a:r>
              <a:rPr lang="en-US" dirty="0">
                <a:solidFill>
                  <a:srgbClr val="C00000"/>
                </a:solidFill>
              </a:rPr>
              <a:t>Reported Benefits</a:t>
            </a:r>
          </a:p>
        </p:txBody>
      </p:sp>
    </p:spTree>
    <p:extLst>
      <p:ext uri="{BB962C8B-B14F-4D97-AF65-F5344CB8AC3E}">
        <p14:creationId xmlns:p14="http://schemas.microsoft.com/office/powerpoint/2010/main" val="82649886"/>
      </p:ext>
    </p:extLst>
  </p:cSld>
  <p:clrMapOvr>
    <a:masterClrMapping/>
  </p:clrMapOvr>
  <p:transition spd="slow">
    <p:checker dir="vert"/>
  </p:transition>
</p:sld>
</file>

<file path=ppt/tags/tag1.xml><?xml version="1.0" encoding="utf-8"?>
<p:tagLst xmlns:a="http://schemas.openxmlformats.org/drawingml/2006/main" xmlns:r="http://schemas.openxmlformats.org/officeDocument/2006/relationships" xmlns:p="http://schemas.openxmlformats.org/presentationml/2006/main">
  <p:tag name="ISLIDE.ICON" val="#134278;#133915;#166871;"/>
</p:tagLst>
</file>

<file path=ppt/theme/theme1.xml><?xml version="1.0" encoding="utf-8"?>
<a:theme xmlns:a="http://schemas.openxmlformats.org/drawingml/2006/main" name="Office 主题">
  <a:themeElements>
    <a:clrScheme name="自定义 14">
      <a:dk1>
        <a:sysClr val="windowText" lastClr="000000"/>
      </a:dk1>
      <a:lt1>
        <a:sysClr val="window" lastClr="FFFFFF"/>
      </a:lt1>
      <a:dk2>
        <a:srgbClr val="44546A"/>
      </a:dk2>
      <a:lt2>
        <a:srgbClr val="E7E6E6"/>
      </a:lt2>
      <a:accent1>
        <a:srgbClr val="FFC00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hart page">
  <a:themeElements>
    <a:clrScheme name="Custom 29">
      <a:dk1>
        <a:srgbClr val="1D1D1A"/>
      </a:dk1>
      <a:lt1>
        <a:srgbClr val="666666"/>
      </a:lt1>
      <a:dk2>
        <a:srgbClr val="FFFFFF"/>
      </a:dk2>
      <a:lt2>
        <a:srgbClr val="EBEBEB"/>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lnSpc>
            <a:spcPts val="3440"/>
          </a:lnSpc>
          <a:defRPr sz="3200" dirty="0" smtClean="0">
            <a:latin typeface="Microsoft YaHei" panose="020B0503020204020204" pitchFamily="34" charset="-122"/>
            <a:ea typeface="Microsoft YaHei" panose="020B0503020204020204" pitchFamily="34" charset="-122"/>
          </a:defRPr>
        </a:defPPr>
      </a:lstStyle>
    </a:txDef>
  </a:objectDefaults>
  <a:extraClrSchemeLst/>
  <a:extLst>
    <a:ext uri="{05A4C25C-085E-4340-85A3-A5531E510DB2}">
      <thm15:themeFamily xmlns:thm15="http://schemas.microsoft.com/office/thememl/2012/main" name="PPT Template.pptx" id="{50EE9D7B-52F1-4E52-90B2-97E83AAB7C50}" vid="{CF1B4D93-7D84-4BF0-86ED-B9A02DCCC7C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38497</TotalTime>
  <Words>2941</Words>
  <Application>Microsoft Office PowerPoint</Application>
  <PresentationFormat>Widescreen</PresentationFormat>
  <Paragraphs>535</Paragraphs>
  <Slides>27</Slides>
  <Notes>1</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Aktiv Grotesk Light</vt:lpstr>
      <vt:lpstr>Arial Unicode MS</vt:lpstr>
      <vt:lpstr>Lato</vt:lpstr>
      <vt:lpstr>Microsoft YaHei</vt:lpstr>
      <vt:lpstr>Microsoft YaHei</vt:lpstr>
      <vt:lpstr>TheSans Swisscom</vt:lpstr>
      <vt:lpstr>Abadi</vt:lpstr>
      <vt:lpstr>Arial</vt:lpstr>
      <vt:lpstr>Calibri</vt:lpstr>
      <vt:lpstr>Calibri Light</vt:lpstr>
      <vt:lpstr>Mangal</vt:lpstr>
      <vt:lpstr>Times New Roman</vt:lpstr>
      <vt:lpstr>Wingdings</vt:lpstr>
      <vt:lpstr>Office 主题</vt:lpstr>
      <vt:lpstr>5_Chart page</vt:lpstr>
      <vt:lpstr>PowerPoint Presentation</vt:lpstr>
      <vt:lpstr>PowerPoint Presentation</vt:lpstr>
      <vt:lpstr>PowerPoint Presentation</vt:lpstr>
      <vt:lpstr>PowerPoint Presentation</vt:lpstr>
      <vt:lpstr>PowerPoint Presentation</vt:lpstr>
      <vt:lpstr>TMF NaaS Related Catalyst Projects</vt:lpstr>
      <vt:lpstr>TMF NaaS Related Catalyst Projects</vt:lpstr>
      <vt:lpstr>TMF NaaS Related Catalyst Projects</vt:lpstr>
      <vt:lpstr>PowerPoint Presentation</vt:lpstr>
      <vt:lpstr>PowerPoint Presentation</vt:lpstr>
      <vt:lpstr>PowerPoint Presentation</vt:lpstr>
      <vt:lpstr>TMF 909 NaaS Components Suite APIs</vt:lpstr>
      <vt:lpstr>TMF 909 NaaS Components Suite APIs</vt:lpstr>
      <vt:lpstr>PowerPoint Presentation</vt:lpstr>
      <vt:lpstr>Potential TMF API Utilization in SCS NaaS Stack</vt:lpstr>
      <vt:lpstr>PowerPoint Presentation</vt:lpstr>
      <vt:lpstr>PowerPoint Presentation</vt:lpstr>
      <vt:lpstr>PowerPoint Presentation</vt:lpstr>
      <vt:lpstr>TMF AN Framework And Autonomous Levels</vt:lpstr>
      <vt:lpstr>PowerPoint Presentation</vt:lpstr>
      <vt:lpstr>PowerPoint Presentation</vt:lpstr>
      <vt:lpstr>ODM  to Autonomous Domain Transformation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zhuo yuan</dc:creator>
  <cp:lastModifiedBy>Min He</cp:lastModifiedBy>
  <cp:revision>136</cp:revision>
  <cp:lastPrinted>2021-01-28T08:02:41Z</cp:lastPrinted>
  <dcterms:created xsi:type="dcterms:W3CDTF">2015-01-02T06:19:41Z</dcterms:created>
  <dcterms:modified xsi:type="dcterms:W3CDTF">2021-02-04T01:23:26Z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(3)l5VLwqo1eXPnDz7gvvxLRvu7bf8aqXdKnahcWb07ALmEEx4c3NOYiyQNXO2o0eNvkNu5RIy4_x000d_
s2U/7upirGLrkR64xt75ozRxwK3VGIzQUTGMPhoG52hTmditlBeShZUO04SRQC7f+RUNscdm_x000d_
JgSB/dlS0/H06qcQG5UxoabBFvovkoTErAtlvSx7EkA7ICYkWAYHxEJ1uzxjD0zSrDAMzBQq_x000d_
lkDKuh6+k4uiROYMEn</vt:lpwstr>
  </property>
  <property fmtid="{D5CDD505-2E9C-101B-9397-08002B2CF9AE}" pid="3" name="_2015_ms_pID_725343_00">
    <vt:lpwstr>_</vt:lpwstr>
  </property>
  <property fmtid="{D5CDD505-2E9C-101B-9397-08002B2CF9AE}" pid="4" name="_2015_ms_pID_7253431">
    <vt:lpwstr>38T1mmx1mGJJOIhnlV7ivi7mYXtF3tpZIF2eylynPt2YKDIuPdAJLd_x000d_
yrU/krxYa7GlZzQGvRvk6nKE7R32nEFlOn/eg9u/crfyps0UqJiqxEGF4ve0sL1D1LWkcIPS_x000d_
SIohok/IyeVYc8rOHZ5X5SVfu0OVz3nNVq/8ogGJkKXya7HOjXDauKqNJ1rZaTSIIrBoH2Mg_x000d_
dW1GW2VN6ukfJT5w88enxvjBsoFxC2WJkNAL</vt:lpwstr>
  </property>
  <property fmtid="{D5CDD505-2E9C-101B-9397-08002B2CF9AE}" pid="5" name="_2015_ms_pID_7253431_00">
    <vt:lpwstr>_</vt:lpwstr>
  </property>
  <property fmtid="{D5CDD505-2E9C-101B-9397-08002B2CF9AE}" pid="6" name="_2015_ms_pID_7253432">
    <vt:lpwstr>tJ5w6x5u7Ds7Cmv1/qY2oGE86JYrAz5No8Oi_x000d_
6znB+ngH</vt:lpwstr>
  </property>
  <property fmtid="{D5CDD505-2E9C-101B-9397-08002B2CF9AE}" pid="7" name="_2015_ms_pID_7253432_00">
    <vt:lpwstr>_</vt:lpwstr>
  </property>
  <property fmtid="{D5CDD505-2E9C-101B-9397-08002B2CF9AE}" pid="8" name="_readonly">
    <vt:lpwstr/>
  </property>
  <property fmtid="{D5CDD505-2E9C-101B-9397-08002B2CF9AE}" pid="9" name="_change">
    <vt:lpwstr/>
  </property>
  <property fmtid="{D5CDD505-2E9C-101B-9397-08002B2CF9AE}" pid="10" name="_full-control">
    <vt:lpwstr/>
  </property>
  <property fmtid="{D5CDD505-2E9C-101B-9397-08002B2CF9AE}" pid="11" name="sflag">
    <vt:lpwstr>1601457958</vt:lpwstr>
  </property>
</Properties>
</file>